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87" r:id="rId4"/>
    <p:sldId id="293" r:id="rId5"/>
    <p:sldId id="294" r:id="rId6"/>
    <p:sldId id="297" r:id="rId7"/>
    <p:sldId id="295" r:id="rId8"/>
    <p:sldId id="296" r:id="rId9"/>
    <p:sldId id="258" r:id="rId10"/>
    <p:sldId id="278" r:id="rId11"/>
    <p:sldId id="289" r:id="rId12"/>
    <p:sldId id="288" r:id="rId13"/>
    <p:sldId id="290" r:id="rId14"/>
    <p:sldId id="281" r:id="rId15"/>
    <p:sldId id="285" r:id="rId16"/>
    <p:sldId id="286" r:id="rId17"/>
    <p:sldId id="276" r:id="rId18"/>
    <p:sldId id="304" r:id="rId19"/>
    <p:sldId id="305" r:id="rId20"/>
    <p:sldId id="271" r:id="rId21"/>
    <p:sldId id="302" r:id="rId22"/>
    <p:sldId id="272" r:id="rId23"/>
    <p:sldId id="280" r:id="rId24"/>
    <p:sldId id="326" r:id="rId25"/>
    <p:sldId id="303" r:id="rId26"/>
    <p:sldId id="324" r:id="rId27"/>
    <p:sldId id="264" r:id="rId28"/>
    <p:sldId id="308" r:id="rId29"/>
    <p:sldId id="323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22" r:id="rId38"/>
    <p:sldId id="316" r:id="rId39"/>
    <p:sldId id="317" r:id="rId40"/>
    <p:sldId id="318" r:id="rId41"/>
    <p:sldId id="319" r:id="rId42"/>
    <p:sldId id="320" r:id="rId43"/>
    <p:sldId id="321" r:id="rId4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16DA210-FB5B-4158-B5E0-FEB733F419BA}" styleName="Svetlý štý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54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B8669-2664-4B2D-B1C4-4B0E1E398C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B39674-BB1D-4C9B-899D-D2AEFE1CFE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k-S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EBB4A-1E05-45E7-9504-1C04E56FE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33A6-2077-411C-9F60-05046D7F092E}" type="datetimeFigureOut">
              <a:rPr lang="sk-SK" smtClean="0"/>
              <a:t>21. 6. 2021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EFE2E-5442-4B0C-9783-5DB8A8C81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49947-FF37-49FB-9174-781D4D47F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F618-68F3-46AE-9910-ED8AF318311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10433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9E23C-6442-4F9E-8849-5D4A273D7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D0A76-DAE1-4605-A3B3-CB8FB2F3B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73FD3-BA9B-47F0-BB3F-2D987C523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33A6-2077-411C-9F60-05046D7F092E}" type="datetimeFigureOut">
              <a:rPr lang="sk-SK" smtClean="0"/>
              <a:t>21. 6. 2021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51B91-4E61-4490-8D5F-696CF3000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61DF0-CB84-4774-8F85-7DD52D3A9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F618-68F3-46AE-9910-ED8AF318311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1103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70AF1-BD8E-4ACD-BC40-BC2FD1EE8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E60D3-94B4-474D-9B09-87D0C9C86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B3CD78-9543-4A66-85D6-4375098FF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33A6-2077-411C-9F60-05046D7F092E}" type="datetimeFigureOut">
              <a:rPr lang="sk-SK" smtClean="0"/>
              <a:t>21. 6. 2021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B4538-0F4E-4774-ACA9-0ABD5326B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E1CA6-2858-4DB4-BB9A-E00AF1A6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F618-68F3-46AE-9910-ED8AF318311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35304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553E8-BBC7-41D8-B246-17527CEFE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7A950-2F4F-47AD-94E8-86E800EFCA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B5C1CA-401F-4D0C-BBD9-02D4F4E6C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4CA29-8CCB-499B-8846-88F958C78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33A6-2077-411C-9F60-05046D7F092E}" type="datetimeFigureOut">
              <a:rPr lang="sk-SK" smtClean="0"/>
              <a:t>21. 6. 2021</a:t>
            </a:fld>
            <a:endParaRPr lang="sk-S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6FB09F-F473-460D-A810-7F40B6086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7F6FAD-7B99-419F-8FD3-4D15632CC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F618-68F3-46AE-9910-ED8AF318311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5562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6D1F2-2969-417A-838D-FA2FD3426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44F1F-378B-4E43-B4A6-5F903F5EC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A8E8D-A581-4BDE-8465-0A32A465DB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8BEBFB-6FB3-4128-823E-D2AE672E30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0A562E-929A-45A4-99BC-C826AC59EC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80472A-6E20-471A-A700-D60F24CC9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33A6-2077-411C-9F60-05046D7F092E}" type="datetimeFigureOut">
              <a:rPr lang="sk-SK" smtClean="0"/>
              <a:t>21. 6. 2021</a:t>
            </a:fld>
            <a:endParaRPr lang="sk-S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812222-954D-44AC-80E1-A97211D87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77FB84-5FC1-46DD-BBC5-0A48F1EB0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F618-68F3-46AE-9910-ED8AF318311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53330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0A07C-90C0-4A9A-84FB-89576023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823E9A-D77D-4726-A79E-18B9DDA63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33A6-2077-411C-9F60-05046D7F092E}" type="datetimeFigureOut">
              <a:rPr lang="sk-SK" smtClean="0"/>
              <a:t>21. 6. 2021</a:t>
            </a:fld>
            <a:endParaRPr lang="sk-S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45197A-3431-4E94-8CC7-1C7C54AD9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D363A3-41D7-4C07-ABC0-33D7CB745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F618-68F3-46AE-9910-ED8AF318311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9890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E596C5-9C9D-4F35-B243-3EAB07FA7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33A6-2077-411C-9F60-05046D7F092E}" type="datetimeFigureOut">
              <a:rPr lang="sk-SK" smtClean="0"/>
              <a:t>21. 6. 2021</a:t>
            </a:fld>
            <a:endParaRPr lang="sk-S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46A755-0B5C-48EB-96A9-097205CD9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7FA8EE-CB9E-46A9-B1A7-73975BE4F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F618-68F3-46AE-9910-ED8AF318311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63803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BFDFE-CCEF-4AEF-9943-677FC2BA8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C1E20-48BE-4740-A584-3F010E744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0B4813-67A3-464C-8C30-402B60ED13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6F5DE7-C280-4DEB-B9D0-FC6660053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33A6-2077-411C-9F60-05046D7F092E}" type="datetimeFigureOut">
              <a:rPr lang="sk-SK" smtClean="0"/>
              <a:t>21. 6. 2021</a:t>
            </a:fld>
            <a:endParaRPr lang="sk-S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8C1B98-EAED-4A3A-9854-5DF905497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77ED7E-8EEE-458A-8F47-E00689D40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F618-68F3-46AE-9910-ED8AF318311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7463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9B075-44E7-400E-9D5D-A99EAA692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0DF937-3A38-42D6-B9B0-EE3D8CE858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39341-9666-46E2-83A6-6F1ADE4DE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76D539-7324-42D5-858C-D2DA9FE0F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33A6-2077-411C-9F60-05046D7F092E}" type="datetimeFigureOut">
              <a:rPr lang="sk-SK" smtClean="0"/>
              <a:t>21. 6. 2021</a:t>
            </a:fld>
            <a:endParaRPr lang="sk-S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702AF2-2595-401D-9DC8-D0042C305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10958-ADCA-4AD1-B15A-79A1CD1E1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F618-68F3-46AE-9910-ED8AF318311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17337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98420-8E41-4345-ACC3-84BEF7BD5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B4DE66-AF77-47DE-99E2-FFE7D2F6F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02BF2-393F-4E02-A449-7D84EDFF2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33A6-2077-411C-9F60-05046D7F092E}" type="datetimeFigureOut">
              <a:rPr lang="sk-SK" smtClean="0"/>
              <a:t>21. 6. 2021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B226C-832A-4B70-99D5-E77BE6965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7460F-FF5E-45F9-8EC4-BB063EC41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F618-68F3-46AE-9910-ED8AF318311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232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D8DDC5-7F49-4C77-B074-528BD5B9E5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A622A8-444A-4363-B786-952E31296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E55A1-90CD-4F54-A9BA-AC916E711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33A6-2077-411C-9F60-05046D7F092E}" type="datetimeFigureOut">
              <a:rPr lang="sk-SK" smtClean="0"/>
              <a:t>21. 6. 2021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BE97B-EA6D-4916-A628-53D9B2A7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B10BF-3895-4167-A704-9A06E743E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F618-68F3-46AE-9910-ED8AF318311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9489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5C32A2-F20A-4E7E-A4EB-0D8402035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B712A-755F-4985-847B-D199D68D0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8FBA2-707A-4A55-BBA9-A86DCE81CB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C33A6-2077-411C-9F60-05046D7F092E}" type="datetimeFigureOut">
              <a:rPr lang="sk-SK" smtClean="0"/>
              <a:t>21. 6. 2021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A6C6F-D3A4-41DE-A724-7E014318E6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783F9-142F-4FE6-901D-2F5A616DBB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CF618-68F3-46AE-9910-ED8AF318311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0545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multimagie.com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773C8-AE55-4F68-9699-D2300DBC65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b="1" dirty="0"/>
              <a:t>Magické útvary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0DFCCC-C54B-49A2-8BA6-DB93A643E0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Školiteľ: doc. RNDr. Ján Mazák, PhD.</a:t>
            </a:r>
          </a:p>
          <a:p>
            <a:r>
              <a:rPr lang="sk-SK" b="1" dirty="0"/>
              <a:t>Richard Bíró, 3INF</a:t>
            </a:r>
          </a:p>
        </p:txBody>
      </p:sp>
    </p:spTree>
    <p:extLst>
      <p:ext uri="{BB962C8B-B14F-4D97-AF65-F5344CB8AC3E}">
        <p14:creationId xmlns:p14="http://schemas.microsoft.com/office/powerpoint/2010/main" val="1563085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E1548-2C34-4B81-A740-25DB46729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Magické útvary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874299-6641-45BB-94DC-9EA48207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8313" y="4272479"/>
            <a:ext cx="4053395" cy="1889047"/>
          </a:xfrm>
        </p:spPr>
        <p:txBody>
          <a:bodyPr/>
          <a:lstStyle/>
          <a:p>
            <a:pPr marL="0" indent="0" algn="ctr">
              <a:buNone/>
            </a:pPr>
            <a:r>
              <a:rPr lang="sk-SK" b="1" dirty="0"/>
              <a:t>Magický obdĺžnik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2694404-C42F-4FE8-9E53-90D1DBFF6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9678" y="1935332"/>
            <a:ext cx="4482115" cy="4268263"/>
          </a:xfrm>
        </p:spPr>
        <p:txBody>
          <a:bodyPr/>
          <a:lstStyle/>
          <a:p>
            <a:pPr marL="0" indent="0" algn="ctr">
              <a:buNone/>
            </a:pPr>
            <a:r>
              <a:rPr lang="sk-SK" b="1" dirty="0"/>
              <a:t>Magický graf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ADF4DCE0-87E3-4513-A37A-4F81086A0327}"/>
              </a:ext>
            </a:extLst>
          </p:cNvPr>
          <p:cNvSpPr txBox="1">
            <a:spLocks/>
          </p:cNvSpPr>
          <p:nvPr/>
        </p:nvSpPr>
        <p:spPr>
          <a:xfrm>
            <a:off x="1628313" y="1908699"/>
            <a:ext cx="4053395" cy="18890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k-SK" b="1" dirty="0"/>
              <a:t>Magický štvorec</a:t>
            </a:r>
          </a:p>
        </p:txBody>
      </p:sp>
      <p:graphicFrame>
        <p:nvGraphicFramePr>
          <p:cNvPr id="7" name="Tabuľka 10">
            <a:extLst>
              <a:ext uri="{FF2B5EF4-FFF2-40B4-BE49-F238E27FC236}">
                <a16:creationId xmlns:a16="http://schemas.microsoft.com/office/drawing/2014/main" id="{76201683-0AFC-4499-8A39-52277872B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396053"/>
              </p:ext>
            </p:extLst>
          </p:nvPr>
        </p:nvGraphicFramePr>
        <p:xfrm>
          <a:off x="2305110" y="2491304"/>
          <a:ext cx="2699799" cy="11002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9933">
                  <a:extLst>
                    <a:ext uri="{9D8B030D-6E8A-4147-A177-3AD203B41FA5}">
                      <a16:colId xmlns:a16="http://schemas.microsoft.com/office/drawing/2014/main" val="2657612222"/>
                    </a:ext>
                  </a:extLst>
                </a:gridCol>
                <a:gridCol w="899933">
                  <a:extLst>
                    <a:ext uri="{9D8B030D-6E8A-4147-A177-3AD203B41FA5}">
                      <a16:colId xmlns:a16="http://schemas.microsoft.com/office/drawing/2014/main" val="1313279139"/>
                    </a:ext>
                  </a:extLst>
                </a:gridCol>
                <a:gridCol w="899933">
                  <a:extLst>
                    <a:ext uri="{9D8B030D-6E8A-4147-A177-3AD203B41FA5}">
                      <a16:colId xmlns:a16="http://schemas.microsoft.com/office/drawing/2014/main" val="2721124018"/>
                    </a:ext>
                  </a:extLst>
                </a:gridCol>
              </a:tblGrid>
              <a:tr h="366752"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05841"/>
                  </a:ext>
                </a:extLst>
              </a:tr>
              <a:tr h="366752"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764216"/>
                  </a:ext>
                </a:extLst>
              </a:tr>
              <a:tr h="366752"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877484"/>
                  </a:ext>
                </a:extLst>
              </a:tr>
            </a:tbl>
          </a:graphicData>
        </a:graphic>
      </p:graphicFrame>
      <p:graphicFrame>
        <p:nvGraphicFramePr>
          <p:cNvPr id="11" name="Tabuľka 11">
            <a:extLst>
              <a:ext uri="{FF2B5EF4-FFF2-40B4-BE49-F238E27FC236}">
                <a16:creationId xmlns:a16="http://schemas.microsoft.com/office/drawing/2014/main" id="{083ACC7D-79E2-4365-B695-68768916AF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388412"/>
              </p:ext>
            </p:extLst>
          </p:nvPr>
        </p:nvGraphicFramePr>
        <p:xfrm>
          <a:off x="1578003" y="4846162"/>
          <a:ext cx="4154012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8503">
                  <a:extLst>
                    <a:ext uri="{9D8B030D-6E8A-4147-A177-3AD203B41FA5}">
                      <a16:colId xmlns:a16="http://schemas.microsoft.com/office/drawing/2014/main" val="4079477815"/>
                    </a:ext>
                  </a:extLst>
                </a:gridCol>
                <a:gridCol w="1038503">
                  <a:extLst>
                    <a:ext uri="{9D8B030D-6E8A-4147-A177-3AD203B41FA5}">
                      <a16:colId xmlns:a16="http://schemas.microsoft.com/office/drawing/2014/main" val="4072665769"/>
                    </a:ext>
                  </a:extLst>
                </a:gridCol>
                <a:gridCol w="1038503">
                  <a:extLst>
                    <a:ext uri="{9D8B030D-6E8A-4147-A177-3AD203B41FA5}">
                      <a16:colId xmlns:a16="http://schemas.microsoft.com/office/drawing/2014/main" val="619441118"/>
                    </a:ext>
                  </a:extLst>
                </a:gridCol>
                <a:gridCol w="1038503">
                  <a:extLst>
                    <a:ext uri="{9D8B030D-6E8A-4147-A177-3AD203B41FA5}">
                      <a16:colId xmlns:a16="http://schemas.microsoft.com/office/drawing/2014/main" val="133969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951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778752"/>
                  </a:ext>
                </a:extLst>
              </a:tr>
            </a:tbl>
          </a:graphicData>
        </a:graphic>
      </p:graphicFrame>
      <p:pic>
        <p:nvPicPr>
          <p:cNvPr id="14" name="Obrázok 13">
            <a:extLst>
              <a:ext uri="{FF2B5EF4-FFF2-40B4-BE49-F238E27FC236}">
                <a16:creationId xmlns:a16="http://schemas.microsoft.com/office/drawing/2014/main" id="{B87A78DE-801E-4A29-B0E5-7DF4C5E3C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155" y="2649260"/>
            <a:ext cx="3281159" cy="324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866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9F5D14-193F-411E-8386-E00870B13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Magické štvorce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3BDD5C2-DD4F-4839-8B9A-7F81C0586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dirty="0"/>
              <a:t>Matice veľkosti </a:t>
            </a:r>
            <a:r>
              <a:rPr lang="sk-SK" i="1" dirty="0"/>
              <a:t>n</a:t>
            </a:r>
            <a:r>
              <a:rPr lang="sk-SK" dirty="0"/>
              <a:t> x </a:t>
            </a:r>
            <a:r>
              <a:rPr lang="sk-SK" i="1" dirty="0"/>
              <a:t>n</a:t>
            </a:r>
            <a:r>
              <a:rPr lang="sk-SK" dirty="0"/>
              <a:t>, ktorých prvkami sú rôzne kladné celé čísla, pričom </a:t>
            </a:r>
            <a:r>
              <a:rPr lang="sk-SK" b="1" dirty="0"/>
              <a:t>súčet</a:t>
            </a:r>
            <a:r>
              <a:rPr lang="sk-SK" dirty="0"/>
              <a:t> v každom riadku, stĺpci a na oboch diagonálach je </a:t>
            </a:r>
            <a:r>
              <a:rPr lang="sk-SK" b="1" dirty="0"/>
              <a:t>rovnaký</a:t>
            </a: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pPr algn="just"/>
            <a:r>
              <a:rPr lang="sk-SK" dirty="0"/>
              <a:t>Ak sú prvkami čísla od </a:t>
            </a:r>
            <a:r>
              <a:rPr lang="sk-SK" b="1" dirty="0"/>
              <a:t>1</a:t>
            </a:r>
            <a:r>
              <a:rPr lang="sk-SK" dirty="0"/>
              <a:t> do </a:t>
            </a:r>
            <a:r>
              <a:rPr lang="sk-SK" b="1" i="1" dirty="0"/>
              <a:t>n</a:t>
            </a:r>
            <a:r>
              <a:rPr lang="sk-SK" b="1" baseline="30000" dirty="0"/>
              <a:t>2</a:t>
            </a:r>
            <a:r>
              <a:rPr lang="sk-SK" dirty="0"/>
              <a:t>, nazývame ich </a:t>
            </a:r>
            <a:r>
              <a:rPr lang="sk-SK" b="1" dirty="0"/>
              <a:t>supermagickými</a:t>
            </a:r>
            <a:endParaRPr lang="sk-SK" b="1" baseline="30000" dirty="0"/>
          </a:p>
        </p:txBody>
      </p:sp>
      <p:graphicFrame>
        <p:nvGraphicFramePr>
          <p:cNvPr id="5" name="Tabuľka 10">
            <a:extLst>
              <a:ext uri="{FF2B5EF4-FFF2-40B4-BE49-F238E27FC236}">
                <a16:creationId xmlns:a16="http://schemas.microsoft.com/office/drawing/2014/main" id="{C201455A-32F8-48EA-A50F-64DE1E95A7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702553"/>
              </p:ext>
            </p:extLst>
          </p:nvPr>
        </p:nvGraphicFramePr>
        <p:xfrm>
          <a:off x="5067978" y="3047259"/>
          <a:ext cx="2056044" cy="11224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348">
                  <a:extLst>
                    <a:ext uri="{9D8B030D-6E8A-4147-A177-3AD203B41FA5}">
                      <a16:colId xmlns:a16="http://schemas.microsoft.com/office/drawing/2014/main" val="2657612222"/>
                    </a:ext>
                  </a:extLst>
                </a:gridCol>
                <a:gridCol w="685348">
                  <a:extLst>
                    <a:ext uri="{9D8B030D-6E8A-4147-A177-3AD203B41FA5}">
                      <a16:colId xmlns:a16="http://schemas.microsoft.com/office/drawing/2014/main" val="1313279139"/>
                    </a:ext>
                  </a:extLst>
                </a:gridCol>
                <a:gridCol w="685348">
                  <a:extLst>
                    <a:ext uri="{9D8B030D-6E8A-4147-A177-3AD203B41FA5}">
                      <a16:colId xmlns:a16="http://schemas.microsoft.com/office/drawing/2014/main" val="2721124018"/>
                    </a:ext>
                  </a:extLst>
                </a:gridCol>
              </a:tblGrid>
              <a:tr h="374141"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05841"/>
                  </a:ext>
                </a:extLst>
              </a:tr>
              <a:tr h="374141"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764216"/>
                  </a:ext>
                </a:extLst>
              </a:tr>
              <a:tr h="374141"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877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3623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9F5D14-193F-411E-8386-E00870B13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Magické obdĺžniky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3BDD5C2-DD4F-4839-8B9A-7F81C0586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dirty="0"/>
              <a:t>Matice veľkosti </a:t>
            </a:r>
            <a:r>
              <a:rPr lang="sk-SK" i="1" dirty="0"/>
              <a:t>m</a:t>
            </a:r>
            <a:r>
              <a:rPr lang="sk-SK" dirty="0"/>
              <a:t> x </a:t>
            </a:r>
            <a:r>
              <a:rPr lang="sk-SK" i="1" dirty="0"/>
              <a:t>n</a:t>
            </a:r>
            <a:r>
              <a:rPr lang="sk-SK" dirty="0"/>
              <a:t> (</a:t>
            </a:r>
            <a:r>
              <a:rPr lang="sk-SK" i="1" dirty="0"/>
              <a:t>m</a:t>
            </a:r>
            <a:r>
              <a:rPr lang="sk-SK" dirty="0"/>
              <a:t> 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≠ </a:t>
            </a:r>
            <a:r>
              <a:rPr lang="sk-SK" i="1" dirty="0">
                <a:solidFill>
                  <a:prstClr val="black"/>
                </a:solidFill>
                <a:latin typeface="Calibri" panose="020F0502020204030204"/>
              </a:rPr>
              <a:t>n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)</a:t>
            </a:r>
            <a:r>
              <a:rPr lang="sk-SK" dirty="0"/>
              <a:t>, ktorých prvkami sú rôzne kladné celé čísla, pričom </a:t>
            </a:r>
            <a:r>
              <a:rPr lang="sk-SK" b="1" dirty="0"/>
              <a:t>súčet</a:t>
            </a:r>
            <a:r>
              <a:rPr lang="sk-SK" dirty="0"/>
              <a:t> v každom </a:t>
            </a:r>
            <a:r>
              <a:rPr lang="sk-SK" b="1" dirty="0"/>
              <a:t>riadku</a:t>
            </a:r>
            <a:r>
              <a:rPr lang="sk-SK" dirty="0"/>
              <a:t> je rovnaký a aj </a:t>
            </a:r>
            <a:r>
              <a:rPr lang="sk-SK" b="1" dirty="0"/>
              <a:t>súčet</a:t>
            </a:r>
            <a:r>
              <a:rPr lang="sk-SK" dirty="0"/>
              <a:t> v každom </a:t>
            </a:r>
            <a:r>
              <a:rPr lang="sk-SK" b="1" dirty="0"/>
              <a:t>stĺpci</a:t>
            </a:r>
            <a:r>
              <a:rPr lang="sk-SK" dirty="0"/>
              <a:t> je rovnaký</a:t>
            </a:r>
          </a:p>
        </p:txBody>
      </p:sp>
      <p:graphicFrame>
        <p:nvGraphicFramePr>
          <p:cNvPr id="6" name="Tabuľka 11">
            <a:extLst>
              <a:ext uri="{FF2B5EF4-FFF2-40B4-BE49-F238E27FC236}">
                <a16:creationId xmlns:a16="http://schemas.microsoft.com/office/drawing/2014/main" id="{5751B42A-E3C9-464F-9EDC-DA2300EC6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327631"/>
              </p:ext>
            </p:extLst>
          </p:nvPr>
        </p:nvGraphicFramePr>
        <p:xfrm>
          <a:off x="4018994" y="3630454"/>
          <a:ext cx="4154012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8503">
                  <a:extLst>
                    <a:ext uri="{9D8B030D-6E8A-4147-A177-3AD203B41FA5}">
                      <a16:colId xmlns:a16="http://schemas.microsoft.com/office/drawing/2014/main" val="4079477815"/>
                    </a:ext>
                  </a:extLst>
                </a:gridCol>
                <a:gridCol w="1038503">
                  <a:extLst>
                    <a:ext uri="{9D8B030D-6E8A-4147-A177-3AD203B41FA5}">
                      <a16:colId xmlns:a16="http://schemas.microsoft.com/office/drawing/2014/main" val="4072665769"/>
                    </a:ext>
                  </a:extLst>
                </a:gridCol>
                <a:gridCol w="1038503">
                  <a:extLst>
                    <a:ext uri="{9D8B030D-6E8A-4147-A177-3AD203B41FA5}">
                      <a16:colId xmlns:a16="http://schemas.microsoft.com/office/drawing/2014/main" val="619441118"/>
                    </a:ext>
                  </a:extLst>
                </a:gridCol>
                <a:gridCol w="1038503">
                  <a:extLst>
                    <a:ext uri="{9D8B030D-6E8A-4147-A177-3AD203B41FA5}">
                      <a16:colId xmlns:a16="http://schemas.microsoft.com/office/drawing/2014/main" val="133969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951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778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1995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9F5D14-193F-411E-8386-E00870B13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Magické grafy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3BDD5C2-DD4F-4839-8B9A-7F81C0586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dirty="0"/>
              <a:t>Neorientované grafy s </a:t>
            </a:r>
            <a:r>
              <a:rPr lang="sk-SK" b="1" dirty="0"/>
              <a:t>ohodnotenými hranami</a:t>
            </a:r>
            <a:r>
              <a:rPr lang="sk-SK" dirty="0"/>
              <a:t>, pričom </a:t>
            </a:r>
            <a:r>
              <a:rPr lang="sk-SK" b="1" dirty="0"/>
              <a:t>súčty hodnôt hrán</a:t>
            </a:r>
            <a:r>
              <a:rPr lang="sk-SK" dirty="0"/>
              <a:t> incidentných s jednotlivými vrcholmi sú rovnaké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AC96CAF9-E67E-4DA7-8A53-98229204C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5420" y="2930525"/>
            <a:ext cx="3281159" cy="324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327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054EF1-6623-426C-AF04-C6F98DC68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Multiplikatívne útvary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9E4000A-E38F-433B-B720-F8F298E1F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dirty="0"/>
              <a:t>Útvary, pri ktorých neskúmame magické súčty, ale </a:t>
            </a:r>
            <a:r>
              <a:rPr lang="sk-SK" b="1" dirty="0"/>
              <a:t>súčiny</a:t>
            </a:r>
          </a:p>
          <a:p>
            <a:pPr algn="just"/>
            <a:r>
              <a:rPr lang="sk-SK" b="1" dirty="0"/>
              <a:t>Multiplikatívny štvorec </a:t>
            </a:r>
            <a:r>
              <a:rPr lang="sk-SK" dirty="0"/>
              <a:t>veľkosti 3x3:</a:t>
            </a:r>
          </a:p>
          <a:p>
            <a:endParaRPr lang="sk-SK" dirty="0"/>
          </a:p>
        </p:txBody>
      </p:sp>
      <p:pic>
        <p:nvPicPr>
          <p:cNvPr id="7" name="Obrázok 6" descr="Obrázok, na ktorom je stôl&#10;&#10;Automaticky generovaný popis">
            <a:extLst>
              <a:ext uri="{FF2B5EF4-FFF2-40B4-BE49-F238E27FC236}">
                <a16:creationId xmlns:a16="http://schemas.microsoft.com/office/drawing/2014/main" id="{3E9BA543-C430-4E57-B30F-422938B82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839" y="3092420"/>
            <a:ext cx="4096322" cy="231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9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D92EEC-473B-45B5-A1A8-28712B7B3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Bimagické útvary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0488D0A-9E59-4D72-956E-DE6676FBE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b="1" dirty="0"/>
              <a:t>Magické</a:t>
            </a:r>
            <a:r>
              <a:rPr lang="sk-SK" dirty="0"/>
              <a:t> útvary, pre ktoré ak každý prvok </a:t>
            </a:r>
            <a:r>
              <a:rPr lang="sk-SK" b="1" dirty="0"/>
              <a:t>umocníme na druhú</a:t>
            </a:r>
            <a:r>
              <a:rPr lang="sk-SK" dirty="0"/>
              <a:t>, dostaneme opäť </a:t>
            </a:r>
            <a:r>
              <a:rPr lang="sk-SK" b="1" dirty="0"/>
              <a:t>magický</a:t>
            </a:r>
            <a:r>
              <a:rPr lang="sk-SK" dirty="0"/>
              <a:t> útvar</a:t>
            </a:r>
          </a:p>
          <a:p>
            <a:pPr algn="just"/>
            <a:r>
              <a:rPr lang="sk-SK" b="1" dirty="0"/>
              <a:t>Bimagický štvorec </a:t>
            </a:r>
            <a:r>
              <a:rPr lang="sk-SK" dirty="0"/>
              <a:t>veľkosti 6x6:</a:t>
            </a:r>
          </a:p>
        </p:txBody>
      </p:sp>
      <p:pic>
        <p:nvPicPr>
          <p:cNvPr id="5" name="Obrázok 4" descr="Obrázok, na ktorom je stôl&#10;&#10;Automaticky generovaný popis">
            <a:extLst>
              <a:ext uri="{FF2B5EF4-FFF2-40B4-BE49-F238E27FC236}">
                <a16:creationId xmlns:a16="http://schemas.microsoft.com/office/drawing/2014/main" id="{D4CEA6FC-DEFA-4F59-AD8E-C60C59E37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204" y="3414327"/>
            <a:ext cx="8173591" cy="2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751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D92EEC-473B-45B5-A1A8-28712B7B3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Multiplikatívne magické útvary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0488D0A-9E59-4D72-956E-DE6676FBE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dirty="0"/>
              <a:t>Útvary, ktoré majú </a:t>
            </a:r>
            <a:r>
              <a:rPr lang="sk-SK" b="1" dirty="0"/>
              <a:t>multiplikatívnu</a:t>
            </a:r>
            <a:r>
              <a:rPr lang="sk-SK" dirty="0"/>
              <a:t> aj </a:t>
            </a:r>
            <a:r>
              <a:rPr lang="sk-SK" b="1" dirty="0"/>
              <a:t>magickú</a:t>
            </a:r>
            <a:r>
              <a:rPr lang="sk-SK" dirty="0"/>
              <a:t> vlastnosť</a:t>
            </a:r>
          </a:p>
          <a:p>
            <a:pPr algn="just"/>
            <a:r>
              <a:rPr lang="sk-SK" b="1" dirty="0"/>
              <a:t>Multiplikatívny magický štvorec </a:t>
            </a:r>
            <a:r>
              <a:rPr lang="sk-SK" dirty="0"/>
              <a:t>veľkosti 7x7:</a:t>
            </a:r>
          </a:p>
          <a:p>
            <a:endParaRPr lang="sk-SK" dirty="0"/>
          </a:p>
        </p:txBody>
      </p:sp>
      <p:pic>
        <p:nvPicPr>
          <p:cNvPr id="5" name="Obrázok 4" descr="Obrázok, na ktorom je stôl&#10;&#10;Automaticky generovaný popis">
            <a:extLst>
              <a:ext uri="{FF2B5EF4-FFF2-40B4-BE49-F238E27FC236}">
                <a16:creationId xmlns:a16="http://schemas.microsoft.com/office/drawing/2014/main" id="{84A9A6E9-5B80-4294-AA53-9102FEA82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002" y="3156077"/>
            <a:ext cx="5647995" cy="246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868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75A93-835A-460A-B9A4-E86DD3FC8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Ciele práce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DF830-D579-470C-B965-5DF4DDF7B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sk-SK" dirty="0"/>
              <a:t>Spraviť prehľad v oblasti </a:t>
            </a:r>
            <a:r>
              <a:rPr lang="sk-SK" b="1" dirty="0"/>
              <a:t>klasických magických útvarov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k-SK" dirty="0"/>
              <a:t>Formulovať podobné problémy pre </a:t>
            </a:r>
            <a:r>
              <a:rPr lang="sk-SK" b="1" dirty="0"/>
              <a:t>diskrétne štruktúry </a:t>
            </a:r>
            <a:r>
              <a:rPr lang="sk-SK" dirty="0"/>
              <a:t>(napr. grafy)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k-SK" dirty="0"/>
              <a:t>Vybrať si niekoľko otvorených problémov a </a:t>
            </a:r>
            <a:r>
              <a:rPr lang="sk-SK" b="1" dirty="0"/>
              <a:t>implementovať algoritmy</a:t>
            </a:r>
            <a:r>
              <a:rPr lang="sk-SK" dirty="0"/>
              <a:t> na hľadanie ich riešení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k-SK" dirty="0"/>
              <a:t>Vysloviť </a:t>
            </a:r>
            <a:r>
              <a:rPr lang="sk-SK" b="1" dirty="0"/>
              <a:t>hypotézy</a:t>
            </a:r>
            <a:r>
              <a:rPr lang="sk-SK" dirty="0"/>
              <a:t>, ktoré bude možné skúmať v budúcnosti</a:t>
            </a:r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34789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A3F03C-3F38-4143-8A89-0466FDC3A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Implementácia algoritmov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2C2561C-A4FA-4FE4-B2B1-5767211ED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b="1" dirty="0" err="1"/>
              <a:t>Python</a:t>
            </a:r>
            <a:r>
              <a:rPr lang="sk-SK" b="1" dirty="0"/>
              <a:t> 3.8</a:t>
            </a:r>
          </a:p>
          <a:p>
            <a:pPr algn="just"/>
            <a:r>
              <a:rPr lang="sk-SK" dirty="0"/>
              <a:t>Dôvody:</a:t>
            </a:r>
          </a:p>
          <a:p>
            <a:pPr lvl="1" algn="just"/>
            <a:r>
              <a:rPr lang="sk-SK" dirty="0"/>
              <a:t>Jednoduchá implementácia</a:t>
            </a:r>
          </a:p>
          <a:p>
            <a:pPr lvl="1" algn="just"/>
            <a:r>
              <a:rPr lang="sk-SK" dirty="0"/>
              <a:t>Neobmedzené číselné premenné</a:t>
            </a:r>
          </a:p>
          <a:p>
            <a:pPr lvl="1" algn="just"/>
            <a:r>
              <a:rPr lang="sk-SK" dirty="0"/>
              <a:t>Podpora knižnice </a:t>
            </a:r>
            <a:r>
              <a:rPr lang="sk-SK" i="1" dirty="0" err="1"/>
              <a:t>networkx</a:t>
            </a:r>
            <a:r>
              <a:rPr lang="sk-SK" i="1" dirty="0"/>
              <a:t> </a:t>
            </a:r>
            <a:r>
              <a:rPr lang="sk-SK" dirty="0"/>
              <a:t>pre prácu s grafmi (funkcia </a:t>
            </a:r>
            <a:r>
              <a:rPr lang="sk-SK" i="1" dirty="0"/>
              <a:t>read_graph6</a:t>
            </a:r>
            <a:r>
              <a:rPr lang="sk-SK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51672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9F5D14-193F-411E-8386-E00870B13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Známe otvorené problémy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3BDD5C2-DD4F-4839-8B9A-7F81C0586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pPr algn="just"/>
            <a:r>
              <a:rPr lang="sk-SK" dirty="0"/>
              <a:t>Existuje </a:t>
            </a:r>
            <a:r>
              <a:rPr lang="sk-SK" b="1" dirty="0"/>
              <a:t>iný</a:t>
            </a:r>
            <a:r>
              <a:rPr lang="sk-SK" dirty="0"/>
              <a:t> magický štvorec veľkosti 3x3, ktorého </a:t>
            </a:r>
            <a:r>
              <a:rPr lang="sk-SK" b="1" dirty="0"/>
              <a:t>aspoň 7 prvkov </a:t>
            </a:r>
            <a:r>
              <a:rPr lang="sk-SK" dirty="0"/>
              <a:t>sú druhé mocniny kladných celých čísel?</a:t>
            </a:r>
          </a:p>
        </p:txBody>
      </p:sp>
      <p:graphicFrame>
        <p:nvGraphicFramePr>
          <p:cNvPr id="5" name="Tabuľka 5">
            <a:extLst>
              <a:ext uri="{FF2B5EF4-FFF2-40B4-BE49-F238E27FC236}">
                <a16:creationId xmlns:a16="http://schemas.microsoft.com/office/drawing/2014/main" id="{D76CD649-B3B8-4FC8-8F9D-D49E190C3D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400753"/>
              </p:ext>
            </p:extLst>
          </p:nvPr>
        </p:nvGraphicFramePr>
        <p:xfrm>
          <a:off x="3965359" y="2809305"/>
          <a:ext cx="4261281" cy="12393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0427">
                  <a:extLst>
                    <a:ext uri="{9D8B030D-6E8A-4147-A177-3AD203B41FA5}">
                      <a16:colId xmlns:a16="http://schemas.microsoft.com/office/drawing/2014/main" val="2332359487"/>
                    </a:ext>
                  </a:extLst>
                </a:gridCol>
                <a:gridCol w="1420427">
                  <a:extLst>
                    <a:ext uri="{9D8B030D-6E8A-4147-A177-3AD203B41FA5}">
                      <a16:colId xmlns:a16="http://schemas.microsoft.com/office/drawing/2014/main" val="1364640089"/>
                    </a:ext>
                  </a:extLst>
                </a:gridCol>
                <a:gridCol w="1420427">
                  <a:extLst>
                    <a:ext uri="{9D8B030D-6E8A-4147-A177-3AD203B41FA5}">
                      <a16:colId xmlns:a16="http://schemas.microsoft.com/office/drawing/2014/main" val="4265070175"/>
                    </a:ext>
                  </a:extLst>
                </a:gridCol>
              </a:tblGrid>
              <a:tr h="413130">
                <a:tc>
                  <a:txBody>
                    <a:bodyPr/>
                    <a:lstStyle/>
                    <a:p>
                      <a:pPr lvl="0" algn="ctr"/>
                      <a:r>
                        <a:rPr lang="sk-SK" dirty="0"/>
                        <a:t>373</a:t>
                      </a:r>
                      <a:r>
                        <a:rPr lang="sk-SK" baseline="30000" dirty="0"/>
                        <a:t>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sk-SK" dirty="0"/>
                        <a:t>289</a:t>
                      </a:r>
                      <a:r>
                        <a:rPr lang="sk-SK" baseline="30000" dirty="0"/>
                        <a:t>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sk-SK" dirty="0"/>
                        <a:t>565</a:t>
                      </a:r>
                      <a:r>
                        <a:rPr lang="sk-SK" baseline="30000" dirty="0"/>
                        <a:t>2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111239"/>
                  </a:ext>
                </a:extLst>
              </a:tr>
              <a:tr h="413130">
                <a:tc>
                  <a:txBody>
                    <a:bodyPr/>
                    <a:lstStyle/>
                    <a:p>
                      <a:pPr lvl="0" algn="ctr"/>
                      <a:r>
                        <a:rPr lang="sk-SK" dirty="0"/>
                        <a:t>360721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sk-SK" dirty="0"/>
                        <a:t>425</a:t>
                      </a:r>
                      <a:r>
                        <a:rPr lang="sk-SK" baseline="30000" dirty="0"/>
                        <a:t>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sk-SK" dirty="0"/>
                        <a:t>23</a:t>
                      </a:r>
                      <a:r>
                        <a:rPr lang="sk-SK" baseline="30000" dirty="0"/>
                        <a:t>2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375354"/>
                  </a:ext>
                </a:extLst>
              </a:tr>
              <a:tr h="413130">
                <a:tc>
                  <a:txBody>
                    <a:bodyPr/>
                    <a:lstStyle/>
                    <a:p>
                      <a:pPr lvl="0" algn="ctr"/>
                      <a:r>
                        <a:rPr lang="sk-SK" dirty="0"/>
                        <a:t>205</a:t>
                      </a:r>
                      <a:r>
                        <a:rPr lang="sk-SK" baseline="30000" dirty="0"/>
                        <a:t>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sk-SK" dirty="0"/>
                        <a:t>527</a:t>
                      </a:r>
                      <a:r>
                        <a:rPr lang="sk-SK" baseline="30000" dirty="0"/>
                        <a:t>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sk-SK" dirty="0"/>
                        <a:t>222121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432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439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9F5D14-193F-411E-8386-E00870B13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Magick</a:t>
            </a:r>
            <a:r>
              <a:rPr lang="sk-SK" b="1" dirty="0"/>
              <a:t>ý štvorec so 6 druhými mocninami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3BDD5C2-DD4F-4839-8B9A-7F81C0586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77521"/>
          </a:xfrm>
        </p:spPr>
        <p:txBody>
          <a:bodyPr>
            <a:normAutofit/>
          </a:bodyPr>
          <a:lstStyle/>
          <a:p>
            <a:pPr algn="just"/>
            <a:r>
              <a:rPr lang="sk-SK" dirty="0"/>
              <a:t>Nech </a:t>
            </a:r>
            <a:r>
              <a:rPr lang="en-US" i="1" dirty="0"/>
              <a:t>x </a:t>
            </a:r>
            <a:r>
              <a:rPr lang="sk-SK" dirty="0"/>
              <a:t>je kladné celé číslo</a:t>
            </a:r>
          </a:p>
          <a:p>
            <a:pPr algn="just"/>
            <a:r>
              <a:rPr lang="sk-SK" i="1" dirty="0"/>
              <a:t>x</a:t>
            </a:r>
            <a:r>
              <a:rPr lang="en-US" i="1" baseline="-25000" dirty="0"/>
              <a:t>1</a:t>
            </a:r>
            <a:r>
              <a:rPr lang="sk-SK" i="1" dirty="0"/>
              <a:t> </a:t>
            </a:r>
            <a:r>
              <a:rPr lang="sk-SK" dirty="0"/>
              <a:t>= 8</a:t>
            </a:r>
            <a:r>
              <a:rPr lang="en-US" i="1" dirty="0"/>
              <a:t>x</a:t>
            </a:r>
            <a:r>
              <a:rPr lang="en-US" baseline="30000" dirty="0"/>
              <a:t>8</a:t>
            </a:r>
            <a:r>
              <a:rPr lang="en-US" dirty="0"/>
              <a:t> </a:t>
            </a:r>
            <a:r>
              <a:rPr lang="sk-SK" dirty="0"/>
              <a:t>- 49</a:t>
            </a:r>
            <a:r>
              <a:rPr lang="en-US" i="1" dirty="0"/>
              <a:t>x</a:t>
            </a:r>
            <a:r>
              <a:rPr lang="en-US" baseline="30000" dirty="0"/>
              <a:t>6 </a:t>
            </a:r>
            <a:r>
              <a:rPr lang="en-US" dirty="0"/>
              <a:t>+ </a:t>
            </a:r>
            <a:r>
              <a:rPr lang="sk-SK" dirty="0"/>
              <a:t>6</a:t>
            </a:r>
            <a:r>
              <a:rPr lang="en-US" i="1" dirty="0"/>
              <a:t>x</a:t>
            </a:r>
            <a:r>
              <a:rPr lang="en-US" baseline="30000" dirty="0"/>
              <a:t>4 </a:t>
            </a:r>
            <a:r>
              <a:rPr lang="en-US" dirty="0"/>
              <a:t>– </a:t>
            </a:r>
            <a:r>
              <a:rPr lang="sk-SK" dirty="0"/>
              <a:t>16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r>
              <a:rPr lang="en-US" dirty="0"/>
              <a:t> + </a:t>
            </a:r>
            <a:r>
              <a:rPr lang="sk-SK" dirty="0"/>
              <a:t>2</a:t>
            </a:r>
          </a:p>
          <a:p>
            <a:pPr algn="just"/>
            <a:r>
              <a:rPr lang="sk-SK" i="1" dirty="0"/>
              <a:t>x</a:t>
            </a:r>
            <a:r>
              <a:rPr lang="sk-SK" i="1" baseline="-25000" dirty="0"/>
              <a:t>2</a:t>
            </a:r>
            <a:r>
              <a:rPr lang="sk-SK" i="1" dirty="0"/>
              <a:t> </a:t>
            </a:r>
            <a:r>
              <a:rPr lang="sk-SK" dirty="0"/>
              <a:t>= 8</a:t>
            </a:r>
            <a:r>
              <a:rPr lang="en-US" i="1" dirty="0"/>
              <a:t>x</a:t>
            </a:r>
            <a:r>
              <a:rPr lang="en-US" baseline="30000" dirty="0"/>
              <a:t>8</a:t>
            </a:r>
            <a:r>
              <a:rPr lang="en-US" dirty="0"/>
              <a:t> </a:t>
            </a:r>
            <a:r>
              <a:rPr lang="sk-SK" dirty="0"/>
              <a:t>- </a:t>
            </a:r>
            <a:r>
              <a:rPr lang="en-US" i="1" dirty="0"/>
              <a:t>x</a:t>
            </a:r>
            <a:r>
              <a:rPr lang="en-US" baseline="30000" dirty="0"/>
              <a:t>6 </a:t>
            </a:r>
            <a:r>
              <a:rPr lang="en-US" dirty="0"/>
              <a:t>+ </a:t>
            </a:r>
            <a:r>
              <a:rPr lang="sk-SK" dirty="0"/>
              <a:t>30</a:t>
            </a:r>
            <a:r>
              <a:rPr lang="en-US" i="1" dirty="0"/>
              <a:t>x</a:t>
            </a:r>
            <a:r>
              <a:rPr lang="en-US" baseline="30000" dirty="0"/>
              <a:t>4 </a:t>
            </a:r>
            <a:r>
              <a:rPr lang="en-US" dirty="0"/>
              <a:t>– </a:t>
            </a:r>
            <a:r>
              <a:rPr lang="sk-SK" dirty="0"/>
              <a:t>40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r>
              <a:rPr lang="en-US" dirty="0"/>
              <a:t> + </a:t>
            </a:r>
            <a:r>
              <a:rPr lang="sk-SK" dirty="0"/>
              <a:t>2</a:t>
            </a:r>
          </a:p>
          <a:p>
            <a:pPr algn="just"/>
            <a:r>
              <a:rPr lang="sk-SK" i="1" dirty="0"/>
              <a:t>x</a:t>
            </a:r>
            <a:r>
              <a:rPr lang="sk-SK" i="1" baseline="-25000" dirty="0"/>
              <a:t>3</a:t>
            </a:r>
            <a:r>
              <a:rPr lang="sk-SK" i="1" dirty="0"/>
              <a:t> </a:t>
            </a:r>
            <a:r>
              <a:rPr lang="sk-SK" dirty="0"/>
              <a:t>= 8</a:t>
            </a:r>
            <a:r>
              <a:rPr lang="en-US" i="1" dirty="0"/>
              <a:t>x</a:t>
            </a:r>
            <a:r>
              <a:rPr lang="en-US" baseline="30000" dirty="0"/>
              <a:t>8</a:t>
            </a:r>
            <a:r>
              <a:rPr lang="en-US" dirty="0"/>
              <a:t> </a:t>
            </a:r>
            <a:r>
              <a:rPr lang="sk-SK" dirty="0"/>
              <a:t>- 25</a:t>
            </a:r>
            <a:r>
              <a:rPr lang="en-US" i="1" dirty="0"/>
              <a:t>x</a:t>
            </a:r>
            <a:r>
              <a:rPr lang="en-US" baseline="30000" dirty="0"/>
              <a:t>6 </a:t>
            </a:r>
            <a:r>
              <a:rPr lang="en-US" dirty="0"/>
              <a:t>+ </a:t>
            </a:r>
            <a:r>
              <a:rPr lang="sk-SK" dirty="0"/>
              <a:t>18</a:t>
            </a:r>
            <a:r>
              <a:rPr lang="en-US" i="1" dirty="0"/>
              <a:t>x</a:t>
            </a:r>
            <a:r>
              <a:rPr lang="en-US" baseline="30000" dirty="0"/>
              <a:t>4 </a:t>
            </a:r>
            <a:r>
              <a:rPr lang="en-US" dirty="0"/>
              <a:t>– </a:t>
            </a:r>
            <a:r>
              <a:rPr lang="sk-SK" dirty="0"/>
              <a:t>28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r>
              <a:rPr lang="en-US" dirty="0"/>
              <a:t> + </a:t>
            </a:r>
            <a:r>
              <a:rPr lang="sk-SK" dirty="0"/>
              <a:t>2</a:t>
            </a:r>
          </a:p>
          <a:p>
            <a:endParaRPr lang="sk-SK" i="1" dirty="0"/>
          </a:p>
          <a:p>
            <a:endParaRPr lang="sk-SK" i="1" dirty="0"/>
          </a:p>
          <a:p>
            <a:endParaRPr lang="sk-SK" i="1" dirty="0"/>
          </a:p>
          <a:p>
            <a:pPr marL="0" indent="0">
              <a:buNone/>
            </a:pPr>
            <a:endParaRPr lang="sk-SK" i="1" dirty="0"/>
          </a:p>
        </p:txBody>
      </p:sp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65E59BF6-433D-490E-982F-712441B969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169763"/>
              </p:ext>
            </p:extLst>
          </p:nvPr>
        </p:nvGraphicFramePr>
        <p:xfrm>
          <a:off x="2756023" y="4135405"/>
          <a:ext cx="6679953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6651">
                  <a:extLst>
                    <a:ext uri="{9D8B030D-6E8A-4147-A177-3AD203B41FA5}">
                      <a16:colId xmlns:a16="http://schemas.microsoft.com/office/drawing/2014/main" val="456240505"/>
                    </a:ext>
                  </a:extLst>
                </a:gridCol>
                <a:gridCol w="2226651">
                  <a:extLst>
                    <a:ext uri="{9D8B030D-6E8A-4147-A177-3AD203B41FA5}">
                      <a16:colId xmlns:a16="http://schemas.microsoft.com/office/drawing/2014/main" val="2947222587"/>
                    </a:ext>
                  </a:extLst>
                </a:gridCol>
                <a:gridCol w="2226651">
                  <a:extLst>
                    <a:ext uri="{9D8B030D-6E8A-4147-A177-3AD203B41FA5}">
                      <a16:colId xmlns:a16="http://schemas.microsoft.com/office/drawing/2014/main" val="2129140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(2</a:t>
                      </a:r>
                      <a:r>
                        <a:rPr lang="en-US" i="1" dirty="0"/>
                        <a:t>x</a:t>
                      </a:r>
                      <a:r>
                        <a:rPr lang="en-US" baseline="30000" dirty="0"/>
                        <a:t>5</a:t>
                      </a:r>
                      <a:r>
                        <a:rPr lang="en-US" dirty="0"/>
                        <a:t> + 4</a:t>
                      </a:r>
                      <a:r>
                        <a:rPr lang="en-US" i="1" dirty="0"/>
                        <a:t>x</a:t>
                      </a:r>
                      <a:r>
                        <a:rPr lang="en-US" baseline="30000" dirty="0"/>
                        <a:t>3</a:t>
                      </a:r>
                      <a:r>
                        <a:rPr lang="en-US" dirty="0"/>
                        <a:t> – 7</a:t>
                      </a:r>
                      <a:r>
                        <a:rPr lang="en-US" i="1" dirty="0"/>
                        <a:t>x</a:t>
                      </a:r>
                      <a:r>
                        <a:rPr lang="en-US" dirty="0"/>
                        <a:t>)</a:t>
                      </a:r>
                      <a:r>
                        <a:rPr lang="en-US" baseline="30000" dirty="0"/>
                        <a:t>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x</a:t>
                      </a:r>
                      <a:r>
                        <a:rPr lang="en-US" baseline="-25000" dirty="0"/>
                        <a:t>1</a:t>
                      </a:r>
                      <a:r>
                        <a:rPr lang="en-US" dirty="0"/>
                        <a:t>(</a:t>
                      </a:r>
                      <a:r>
                        <a:rPr lang="en-US" i="1" dirty="0"/>
                        <a:t>x</a:t>
                      </a:r>
                      <a:r>
                        <a:rPr lang="en-US" baseline="30000" dirty="0"/>
                        <a:t>2</a:t>
                      </a:r>
                      <a:r>
                        <a:rPr lang="en-US" dirty="0"/>
                        <a:t> – 2)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(5</a:t>
                      </a:r>
                      <a:r>
                        <a:rPr lang="en-US" i="1" dirty="0"/>
                        <a:t>x</a:t>
                      </a:r>
                      <a:r>
                        <a:rPr lang="en-US" baseline="30000" dirty="0"/>
                        <a:t>4</a:t>
                      </a:r>
                      <a:r>
                        <a:rPr lang="en-US" dirty="0"/>
                        <a:t> – 2</a:t>
                      </a:r>
                      <a:r>
                        <a:rPr lang="en-US" i="1" dirty="0"/>
                        <a:t>x</a:t>
                      </a:r>
                      <a:r>
                        <a:rPr lang="en-US" baseline="30000" dirty="0"/>
                        <a:t>2</a:t>
                      </a:r>
                      <a:r>
                        <a:rPr lang="en-US" dirty="0"/>
                        <a:t> + 2)</a:t>
                      </a:r>
                      <a:r>
                        <a:rPr lang="en-US" baseline="30000" dirty="0"/>
                        <a:t>2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52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</a:t>
                      </a:r>
                      <a:r>
                        <a:rPr lang="en-US" i="1" dirty="0"/>
                        <a:t>x</a:t>
                      </a:r>
                      <a:r>
                        <a:rPr lang="en-US" baseline="30000" dirty="0"/>
                        <a:t>4</a:t>
                      </a:r>
                      <a:r>
                        <a:rPr lang="en-US" dirty="0"/>
                        <a:t> + 8</a:t>
                      </a:r>
                      <a:r>
                        <a:rPr lang="en-US" i="1" dirty="0"/>
                        <a:t>x</a:t>
                      </a:r>
                      <a:r>
                        <a:rPr lang="en-US" baseline="30000" dirty="0"/>
                        <a:t>2</a:t>
                      </a:r>
                      <a:r>
                        <a:rPr lang="en-US" dirty="0"/>
                        <a:t> – 2)</a:t>
                      </a:r>
                      <a:r>
                        <a:rPr lang="en-US" baseline="30000" dirty="0"/>
                        <a:t>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(2</a:t>
                      </a:r>
                      <a:r>
                        <a:rPr lang="en-US" i="1" dirty="0"/>
                        <a:t>x</a:t>
                      </a:r>
                      <a:r>
                        <a:rPr lang="en-US" baseline="30000" dirty="0"/>
                        <a:t>5</a:t>
                      </a:r>
                      <a:r>
                        <a:rPr lang="en-US" dirty="0"/>
                        <a:t> – 2</a:t>
                      </a:r>
                      <a:r>
                        <a:rPr lang="en-US" i="1" dirty="0"/>
                        <a:t>x</a:t>
                      </a:r>
                      <a:r>
                        <a:rPr lang="en-US" baseline="30000" dirty="0"/>
                        <a:t>3</a:t>
                      </a:r>
                      <a:r>
                        <a:rPr lang="en-US" dirty="0"/>
                        <a:t> + 5</a:t>
                      </a:r>
                      <a:r>
                        <a:rPr lang="en-US" i="1" dirty="0"/>
                        <a:t>x</a:t>
                      </a:r>
                      <a:r>
                        <a:rPr lang="en-US" dirty="0"/>
                        <a:t>)</a:t>
                      </a:r>
                      <a:r>
                        <a:rPr lang="en-US" baseline="30000" dirty="0"/>
                        <a:t>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/>
                        <a:t>x</a:t>
                      </a:r>
                      <a:r>
                        <a:rPr lang="en-US" baseline="-25000" dirty="0"/>
                        <a:t>2</a:t>
                      </a:r>
                      <a:r>
                        <a:rPr lang="en-US" dirty="0"/>
                        <a:t>(</a:t>
                      </a:r>
                      <a:r>
                        <a:rPr lang="en-US" i="1" dirty="0"/>
                        <a:t>x</a:t>
                      </a:r>
                      <a:r>
                        <a:rPr lang="en-US" baseline="30000" dirty="0"/>
                        <a:t>2</a:t>
                      </a:r>
                      <a:r>
                        <a:rPr lang="en-US" dirty="0"/>
                        <a:t> – 2)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298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/>
                        <a:t>x</a:t>
                      </a:r>
                      <a:r>
                        <a:rPr lang="en-US" baseline="-25000" dirty="0"/>
                        <a:t>3</a:t>
                      </a:r>
                      <a:r>
                        <a:rPr lang="en-US" dirty="0"/>
                        <a:t>(</a:t>
                      </a:r>
                      <a:r>
                        <a:rPr lang="en-US" i="1" dirty="0"/>
                        <a:t>x</a:t>
                      </a:r>
                      <a:r>
                        <a:rPr lang="en-US" baseline="30000" dirty="0"/>
                        <a:t>2</a:t>
                      </a:r>
                      <a:r>
                        <a:rPr lang="en-US" dirty="0"/>
                        <a:t> – 2)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(7</a:t>
                      </a:r>
                      <a:r>
                        <a:rPr lang="en-US" i="1" dirty="0"/>
                        <a:t>x</a:t>
                      </a:r>
                      <a:r>
                        <a:rPr lang="en-US" baseline="30000" dirty="0"/>
                        <a:t>4</a:t>
                      </a:r>
                      <a:r>
                        <a:rPr lang="en-US" dirty="0"/>
                        <a:t> – 4</a:t>
                      </a:r>
                      <a:r>
                        <a:rPr lang="en-US" i="1" dirty="0"/>
                        <a:t>x</a:t>
                      </a:r>
                      <a:r>
                        <a:rPr lang="en-US" baseline="30000" dirty="0"/>
                        <a:t>2</a:t>
                      </a:r>
                      <a:r>
                        <a:rPr lang="en-US" dirty="0"/>
                        <a:t> – 2)</a:t>
                      </a:r>
                      <a:r>
                        <a:rPr lang="en-US" baseline="30000" dirty="0"/>
                        <a:t>2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(2</a:t>
                      </a:r>
                      <a:r>
                        <a:rPr lang="en-US" i="1" dirty="0"/>
                        <a:t>x</a:t>
                      </a:r>
                      <a:r>
                        <a:rPr lang="en-US" baseline="30000" dirty="0"/>
                        <a:t>5</a:t>
                      </a:r>
                      <a:r>
                        <a:rPr lang="en-US" dirty="0"/>
                        <a:t> – 8</a:t>
                      </a:r>
                      <a:r>
                        <a:rPr lang="en-US" i="1" dirty="0"/>
                        <a:t>x</a:t>
                      </a:r>
                      <a:r>
                        <a:rPr lang="en-US" baseline="30000" dirty="0"/>
                        <a:t>3</a:t>
                      </a:r>
                      <a:r>
                        <a:rPr lang="en-US" dirty="0"/>
                        <a:t> – </a:t>
                      </a:r>
                      <a:r>
                        <a:rPr lang="en-US" i="1" dirty="0"/>
                        <a:t>x</a:t>
                      </a:r>
                      <a:r>
                        <a:rPr lang="en-US" dirty="0"/>
                        <a:t>)</a:t>
                      </a:r>
                      <a:r>
                        <a:rPr lang="en-US" baseline="30000" dirty="0"/>
                        <a:t>2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236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7965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4EC5D1-9E3E-4DA6-9616-7A5892523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Nové otvorené problémy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89E4035-577F-4C5F-A205-233F97F67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b="1" dirty="0"/>
              <a:t>Bimagické grafy</a:t>
            </a:r>
          </a:p>
          <a:p>
            <a:pPr lvl="1" algn="just"/>
            <a:r>
              <a:rPr lang="sk-SK" dirty="0"/>
              <a:t>Vrcholovo bimagické grafy</a:t>
            </a:r>
          </a:p>
          <a:p>
            <a:pPr lvl="1" algn="just"/>
            <a:r>
              <a:rPr lang="sk-SK" dirty="0"/>
              <a:t>Hranovo bimagické grafy</a:t>
            </a:r>
          </a:p>
          <a:p>
            <a:pPr algn="just"/>
            <a:r>
              <a:rPr lang="sk-SK" b="1" dirty="0"/>
              <a:t>Multiplikatívne magické grafy</a:t>
            </a:r>
          </a:p>
          <a:p>
            <a:pPr lvl="1" algn="just"/>
            <a:r>
              <a:rPr lang="sk-SK" dirty="0"/>
              <a:t>Vrcholovo multiplikatívne magické grafy</a:t>
            </a:r>
          </a:p>
          <a:p>
            <a:pPr lvl="1" algn="just"/>
            <a:r>
              <a:rPr lang="sk-SK" dirty="0"/>
              <a:t>Hranovo multiplikatívne magické grafy</a:t>
            </a:r>
          </a:p>
          <a:p>
            <a:pPr algn="just"/>
            <a:r>
              <a:rPr lang="sk-SK" b="1" dirty="0"/>
              <a:t>Bimagické obdĺžniky</a:t>
            </a:r>
          </a:p>
          <a:p>
            <a:pPr algn="just"/>
            <a:r>
              <a:rPr lang="sk-SK" b="1" dirty="0"/>
              <a:t>Multiplikatívne magické obdĺžniky</a:t>
            </a:r>
          </a:p>
        </p:txBody>
      </p:sp>
    </p:spTree>
    <p:extLst>
      <p:ext uri="{BB962C8B-B14F-4D97-AF65-F5344CB8AC3E}">
        <p14:creationId xmlns:p14="http://schemas.microsoft.com/office/powerpoint/2010/main" val="1915039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3DA2CB-9E58-4B6A-A1E8-6FADC269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Vrcholovo bimagick</a:t>
            </a:r>
            <a:r>
              <a:rPr lang="sk-SK" b="1" dirty="0"/>
              <a:t>é grafy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418ECA3-4ABD-4145-9950-A0E2E58F5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dirty="0"/>
              <a:t>Grafy, ktorých </a:t>
            </a:r>
            <a:r>
              <a:rPr lang="sk-SK" b="1" dirty="0"/>
              <a:t>vrcholy</a:t>
            </a:r>
            <a:r>
              <a:rPr lang="sk-SK" dirty="0"/>
              <a:t> sa dajú </a:t>
            </a:r>
            <a:r>
              <a:rPr lang="sk-SK" b="1" dirty="0"/>
              <a:t>ohodnotiť</a:t>
            </a:r>
            <a:r>
              <a:rPr lang="sk-SK" dirty="0"/>
              <a:t> rôznymi kladnými celými číslami tak, aby bol </a:t>
            </a:r>
            <a:r>
              <a:rPr lang="sk-SK" b="1" dirty="0"/>
              <a:t>súčet</a:t>
            </a:r>
            <a:r>
              <a:rPr lang="sk-SK" dirty="0"/>
              <a:t> aj </a:t>
            </a:r>
            <a:r>
              <a:rPr lang="sk-SK" b="1" dirty="0"/>
              <a:t>súčet druhých mocnín</a:t>
            </a:r>
            <a:r>
              <a:rPr lang="sk-SK" dirty="0"/>
              <a:t> hodnôt susedov rovnaký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5DA31CD6-CDF8-4E8A-AECB-12D3D8244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126" y="3429000"/>
            <a:ext cx="3455747" cy="214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3DA2CB-9E58-4B6A-A1E8-6FADC269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Vrcholovo bimagick</a:t>
            </a:r>
            <a:r>
              <a:rPr lang="sk-SK" b="1" dirty="0"/>
              <a:t>é grafy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418ECA3-4ABD-4145-9950-A0E2E58F5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87361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sk-SK" b="1" dirty="0"/>
              <a:t>Stromy</a:t>
            </a:r>
            <a:r>
              <a:rPr lang="sk-SK" dirty="0"/>
              <a:t> nie sú vrcholovo bimagické</a:t>
            </a:r>
          </a:p>
          <a:p>
            <a:pPr algn="just"/>
            <a:r>
              <a:rPr lang="sk-SK" dirty="0"/>
              <a:t>Jediný</a:t>
            </a:r>
            <a:r>
              <a:rPr lang="sk-SK" b="1" dirty="0"/>
              <a:t> kubický </a:t>
            </a:r>
            <a:r>
              <a:rPr lang="sk-SK" dirty="0"/>
              <a:t>vrcholovo bimagický graf je 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3,3</a:t>
            </a:r>
            <a:endParaRPr lang="sk-SK" baseline="-25000" dirty="0"/>
          </a:p>
          <a:p>
            <a:pPr algn="just"/>
            <a:r>
              <a:rPr lang="sk-SK" dirty="0"/>
              <a:t>Každý </a:t>
            </a:r>
            <a:r>
              <a:rPr lang="sk-SK" b="1" dirty="0"/>
              <a:t>kompletný bipartitný graf </a:t>
            </a:r>
            <a:r>
              <a:rPr kumimoji="0" lang="sk-SK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i,j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 2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≤ </a:t>
            </a:r>
            <a:r>
              <a:rPr kumimoji="0" lang="sk-SK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≤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</a:t>
            </a:r>
            <a:r>
              <a:rPr kumimoji="0" lang="sk-SK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(</a:t>
            </a:r>
            <a:r>
              <a:rPr kumimoji="0" lang="sk-SK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sk-SK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</a:t>
            </a:r>
            <a:r>
              <a:rPr kumimoji="0" lang="sk-SK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≠ (2, 2)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je 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vrcholovo bimagický</a:t>
            </a:r>
          </a:p>
          <a:p>
            <a:pPr algn="just"/>
            <a:r>
              <a:rPr lang="sk-SK" b="1" dirty="0">
                <a:solidFill>
                  <a:prstClr val="black"/>
                </a:solidFill>
                <a:latin typeface="Calibri" panose="020F0502020204030204"/>
              </a:rPr>
              <a:t>(Nutná podmienka) 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Pre ľubovoľné dva vrcholy </a:t>
            </a:r>
            <a:r>
              <a:rPr lang="sk-SK" i="1" dirty="0" err="1">
                <a:solidFill>
                  <a:prstClr val="black"/>
                </a:solidFill>
                <a:latin typeface="Calibri" panose="020F0502020204030204"/>
              </a:rPr>
              <a:t>u</a:t>
            </a:r>
            <a:r>
              <a:rPr lang="sk-SK" dirty="0" err="1">
                <a:solidFill>
                  <a:prstClr val="black"/>
                </a:solidFill>
                <a:latin typeface="Calibri" panose="020F0502020204030204"/>
              </a:rPr>
              <a:t>,</a:t>
            </a:r>
            <a:r>
              <a:rPr lang="sk-SK" i="1" dirty="0" err="1">
                <a:solidFill>
                  <a:prstClr val="black"/>
                </a:solidFill>
                <a:latin typeface="Calibri" panose="020F0502020204030204"/>
              </a:rPr>
              <a:t>v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 platí, že ak </a:t>
            </a:r>
            <a:r>
              <a:rPr lang="sk-SK" i="1" dirty="0">
                <a:solidFill>
                  <a:prstClr val="black"/>
                </a:solidFill>
                <a:latin typeface="Calibri" panose="020F0502020204030204"/>
              </a:rPr>
              <a:t>x 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je počet susedov </a:t>
            </a:r>
            <a:r>
              <a:rPr lang="sk-SK" i="1" dirty="0">
                <a:solidFill>
                  <a:prstClr val="black"/>
                </a:solidFill>
                <a:latin typeface="Calibri" panose="020F0502020204030204"/>
              </a:rPr>
              <a:t>u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, ktorí nie sú susedmi </a:t>
            </a:r>
            <a:r>
              <a:rPr lang="sk-SK" i="1" dirty="0">
                <a:solidFill>
                  <a:prstClr val="black"/>
                </a:solidFill>
                <a:latin typeface="Calibri" panose="020F0502020204030204"/>
              </a:rPr>
              <a:t>v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 a </a:t>
            </a:r>
            <a:r>
              <a:rPr lang="sk-SK" i="1" dirty="0">
                <a:solidFill>
                  <a:prstClr val="black"/>
                </a:solidFill>
                <a:latin typeface="Calibri" panose="020F0502020204030204"/>
              </a:rPr>
              <a:t>y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 je počet susedov </a:t>
            </a:r>
            <a:r>
              <a:rPr lang="sk-SK" i="1" dirty="0">
                <a:solidFill>
                  <a:prstClr val="black"/>
                </a:solidFill>
                <a:latin typeface="Calibri" panose="020F0502020204030204"/>
              </a:rPr>
              <a:t>v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, ktorí nie sú susedmi </a:t>
            </a:r>
            <a:r>
              <a:rPr lang="sk-SK" i="1" dirty="0">
                <a:solidFill>
                  <a:prstClr val="black"/>
                </a:solidFill>
                <a:latin typeface="Calibri" panose="020F0502020204030204"/>
              </a:rPr>
              <a:t>u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, potom</a:t>
            </a:r>
          </a:p>
          <a:p>
            <a:pPr marL="0" indent="0" algn="ctr">
              <a:buNone/>
            </a:pPr>
            <a:r>
              <a:rPr lang="sk-SK" i="1" dirty="0">
                <a:solidFill>
                  <a:prstClr val="black"/>
                </a:solidFill>
                <a:latin typeface="Calibri" panose="020F0502020204030204"/>
              </a:rPr>
              <a:t>x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 = 0 </a:t>
            </a:r>
            <a:r>
              <a:rPr lang="sk-SK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⇔ </a:t>
            </a:r>
            <a:r>
              <a:rPr lang="sk-SK" i="1" dirty="0">
                <a:solidFill>
                  <a:prstClr val="black"/>
                </a:solidFill>
                <a:latin typeface="Calibri" panose="020F0502020204030204"/>
              </a:rPr>
              <a:t>y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  <a:p>
            <a:pPr marL="0" indent="0" algn="ctr">
              <a:buNone/>
            </a:pPr>
            <a:r>
              <a:rPr lang="sk-SK" i="1" dirty="0">
                <a:solidFill>
                  <a:prstClr val="black"/>
                </a:solidFill>
                <a:latin typeface="Calibri" panose="020F0502020204030204"/>
              </a:rPr>
              <a:t>x, y 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≠ 1</a:t>
            </a:r>
          </a:p>
          <a:p>
            <a:pPr marL="0" indent="0" algn="ctr">
              <a:buNone/>
            </a:pP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(</a:t>
            </a:r>
            <a:r>
              <a:rPr lang="sk-SK" i="1" dirty="0">
                <a:solidFill>
                  <a:prstClr val="black"/>
                </a:solidFill>
                <a:latin typeface="Calibri" panose="020F0502020204030204"/>
              </a:rPr>
              <a:t>x, y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)</a:t>
            </a:r>
            <a:r>
              <a:rPr lang="sk-SK" i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≠ (2, 2)</a:t>
            </a:r>
            <a:r>
              <a:rPr lang="sk-SK" i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kumimoji="0" lang="sk-SK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indent="-514350">
              <a:buFont typeface="+mj-lt"/>
              <a:buAutoNum type="arabicPeriod"/>
            </a:pPr>
            <a:endParaRPr lang="sk-SK" sz="1800" dirty="0"/>
          </a:p>
          <a:p>
            <a:pPr marL="514350" indent="-514350">
              <a:buFont typeface="+mj-lt"/>
              <a:buAutoNum type="arabicPeriod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90983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3DA2CB-9E58-4B6A-A1E8-6FADC269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Vrcholovo bimagick</a:t>
            </a:r>
            <a:r>
              <a:rPr lang="sk-SK" b="1" dirty="0"/>
              <a:t>é grafy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418ECA3-4ABD-4145-9950-A0E2E58F5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Prehľadali sme všetky súvislé grafy s nanajvýš </a:t>
            </a:r>
            <a:r>
              <a:rPr lang="sk-SK" b="1" dirty="0">
                <a:solidFill>
                  <a:prstClr val="black"/>
                </a:solidFill>
                <a:latin typeface="Calibri" panose="020F0502020204030204"/>
              </a:rPr>
              <a:t>9 vrcholmi</a:t>
            </a:r>
          </a:p>
          <a:p>
            <a:pPr algn="just"/>
            <a:r>
              <a:rPr kumimoji="0" lang="sk-SK" sz="28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Nutnú podmienku </a:t>
            </a:r>
            <a:r>
              <a:rPr kumimoji="0" lang="sk-SK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spĺňali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: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2,3</a:t>
            </a:r>
            <a:r>
              <a:rPr kumimoji="0" lang="sk-SK" sz="1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2,4</a:t>
            </a:r>
            <a:r>
              <a:rPr kumimoji="0" lang="sk-SK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2,5</a:t>
            </a:r>
            <a:r>
              <a:rPr kumimoji="0" lang="sk-SK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2,6</a:t>
            </a:r>
            <a:r>
              <a:rPr kumimoji="0" lang="sk-SK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2,7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3,3</a:t>
            </a:r>
            <a:r>
              <a:rPr kumimoji="0" lang="sk-SK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3,4</a:t>
            </a:r>
            <a:r>
              <a:rPr kumimoji="0" lang="sk-SK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3,5</a:t>
            </a:r>
            <a:r>
              <a:rPr kumimoji="0" lang="sk-SK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3,6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4,4</a:t>
            </a:r>
            <a:r>
              <a:rPr kumimoji="0" lang="sk-SK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4,5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lang="sk-SK" i="1" baseline="-25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,3,3</a:t>
            </a:r>
            <a:r>
              <a:rPr kumimoji="0" lang="sk-SK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2,3,4</a:t>
            </a:r>
            <a:r>
              <a:rPr kumimoji="0" lang="sk-SK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3,3,3</a:t>
            </a:r>
            <a:endParaRPr kumimoji="0" lang="sk-SK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just"/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Ku </a:t>
            </a:r>
            <a:r>
              <a:rPr lang="sk-SK" b="1" dirty="0">
                <a:solidFill>
                  <a:prstClr val="black"/>
                </a:solidFill>
                <a:latin typeface="Calibri" panose="020F0502020204030204"/>
              </a:rPr>
              <a:t>všetkým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 sme našli vyhovujúce ohodnotenie</a:t>
            </a:r>
            <a:endParaRPr kumimoji="0" lang="sk-SK" sz="28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just"/>
            <a:r>
              <a:rPr lang="sk-SK" b="1" dirty="0">
                <a:solidFill>
                  <a:prstClr val="black"/>
                </a:solidFill>
                <a:latin typeface="Calibri" panose="020F0502020204030204"/>
              </a:rPr>
              <a:t>Hypotéza: 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každý vrcholovo bimagický graf je kompletný multipartitný</a:t>
            </a:r>
            <a:endParaRPr kumimoji="0" lang="sk-SK" sz="28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indent="-514350">
              <a:buFont typeface="+mj-lt"/>
              <a:buAutoNum type="arabicPeriod"/>
            </a:pPr>
            <a:endParaRPr lang="sk-SK" sz="1800" dirty="0"/>
          </a:p>
          <a:p>
            <a:pPr marL="514350" indent="-514350">
              <a:buFont typeface="+mj-lt"/>
              <a:buAutoNum type="arabicPeriod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24851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437777-B301-4989-A166-5E7009F6C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Vrcholovo superbimagické grafy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0B87424-1110-4D2F-9D91-0B30AA2CB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b="1" dirty="0"/>
              <a:t>Vrcholovo bimagické </a:t>
            </a:r>
            <a:r>
              <a:rPr lang="sk-SK" dirty="0"/>
              <a:t>grafy s </a:t>
            </a:r>
            <a:r>
              <a:rPr lang="sk-SK" i="1" dirty="0"/>
              <a:t>n</a:t>
            </a:r>
            <a:r>
              <a:rPr lang="sk-SK" dirty="0"/>
              <a:t> vrcholmi, ktorých vrcholy sú ohodnotené číslami </a:t>
            </a:r>
            <a:r>
              <a:rPr lang="sk-SK" b="1" dirty="0"/>
              <a:t>1</a:t>
            </a:r>
            <a:r>
              <a:rPr lang="sk-SK" dirty="0"/>
              <a:t> až </a:t>
            </a:r>
            <a:r>
              <a:rPr lang="sk-SK" b="1" i="1" dirty="0"/>
              <a:t>n</a:t>
            </a:r>
            <a:endParaRPr lang="sk-SK" b="1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0E9566A1-B904-4275-B1FE-672F6B282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707" y="3020877"/>
            <a:ext cx="4566586" cy="235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765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860E9A-BA18-4787-8B7F-2374661FC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Vrcholovo superbimagické grafy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BF6E1B9-5F5B-4837-8B8B-81C9E6EAF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b="1" dirty="0"/>
              <a:t>Vrcholovo superbimagický kompletný bipartitný graf </a:t>
            </a:r>
            <a:r>
              <a:rPr lang="sk-SK" dirty="0"/>
              <a:t>na </a:t>
            </a:r>
            <a:r>
              <a:rPr lang="sk-SK" i="1" dirty="0"/>
              <a:t>n</a:t>
            </a:r>
            <a:r>
              <a:rPr lang="sk-SK" dirty="0"/>
              <a:t> vrcholoch existuje </a:t>
            </a:r>
            <a:r>
              <a:rPr lang="sk-SK" b="1" dirty="0"/>
              <a:t>práve vtedy</a:t>
            </a:r>
            <a:r>
              <a:rPr lang="sk-SK" dirty="0"/>
              <a:t>, keď </a:t>
            </a:r>
            <a:r>
              <a:rPr lang="sk-SK" b="1" i="1" dirty="0"/>
              <a:t>n</a:t>
            </a:r>
            <a:r>
              <a:rPr lang="sk-SK" b="1" dirty="0"/>
              <a:t> = 4</a:t>
            </a:r>
            <a:r>
              <a:rPr lang="sk-SK" b="1" i="1" dirty="0"/>
              <a:t>k</a:t>
            </a:r>
            <a:r>
              <a:rPr lang="sk-SK" b="1" dirty="0"/>
              <a:t> </a:t>
            </a:r>
            <a:r>
              <a:rPr lang="sk-SK" dirty="0"/>
              <a:t>alebo </a:t>
            </a:r>
            <a:r>
              <a:rPr lang="sk-SK" b="1" i="1" dirty="0"/>
              <a:t>n</a:t>
            </a:r>
            <a:r>
              <a:rPr lang="sk-SK" b="1" dirty="0"/>
              <a:t> = 4</a:t>
            </a:r>
            <a:r>
              <a:rPr lang="sk-SK" b="1" i="1" dirty="0"/>
              <a:t>k</a:t>
            </a:r>
            <a:r>
              <a:rPr lang="en-US" b="1" dirty="0"/>
              <a:t> </a:t>
            </a:r>
            <a:r>
              <a:rPr lang="sk-SK" b="1" dirty="0"/>
              <a:t>-</a:t>
            </a:r>
            <a:r>
              <a:rPr lang="en-US" b="1" dirty="0"/>
              <a:t> </a:t>
            </a:r>
            <a:r>
              <a:rPr lang="sk-SK" b="1" dirty="0"/>
              <a:t>1 </a:t>
            </a:r>
            <a:r>
              <a:rPr lang="sk-SK" dirty="0"/>
              <a:t>pre </a:t>
            </a:r>
            <a:r>
              <a:rPr lang="sk-SK" i="1" dirty="0"/>
              <a:t>k</a:t>
            </a:r>
            <a:r>
              <a:rPr lang="sk-SK" dirty="0"/>
              <a:t> </a:t>
            </a:r>
            <a:r>
              <a:rPr lang="en-US" dirty="0"/>
              <a:t>≥ 2</a:t>
            </a:r>
            <a:endParaRPr lang="sk-SK" dirty="0"/>
          </a:p>
          <a:p>
            <a:pPr algn="just"/>
            <a:r>
              <a:rPr lang="sk-SK" dirty="0"/>
              <a:t>Dôkaz </a:t>
            </a:r>
            <a:r>
              <a:rPr lang="sk-SK" dirty="0">
                <a:latin typeface="Cambria Math" panose="02040503050406030204" pitchFamily="18" charset="0"/>
                <a:ea typeface="Cambria Math" panose="02040503050406030204" pitchFamily="18" charset="0"/>
              </a:rPr>
              <a:t>(⇒)</a:t>
            </a:r>
            <a:r>
              <a:rPr lang="sk-SK" dirty="0"/>
              <a:t>:</a:t>
            </a:r>
          </a:p>
          <a:p>
            <a:pPr lvl="1" algn="just"/>
            <a:r>
              <a:rPr lang="sk-SK" dirty="0"/>
              <a:t>Sporom, nech by taký graf existoval pre </a:t>
            </a:r>
            <a:r>
              <a:rPr lang="sk-SK" b="1" i="1" dirty="0"/>
              <a:t>n</a:t>
            </a:r>
            <a:r>
              <a:rPr lang="sk-SK" b="1" dirty="0"/>
              <a:t> = 4</a:t>
            </a:r>
            <a:r>
              <a:rPr lang="sk-SK" b="1" i="1" dirty="0"/>
              <a:t>k </a:t>
            </a:r>
            <a:r>
              <a:rPr lang="sk-SK" b="1" dirty="0"/>
              <a:t>+</a:t>
            </a:r>
            <a:r>
              <a:rPr lang="sk-SK" b="1" i="1" dirty="0"/>
              <a:t> </a:t>
            </a:r>
            <a:r>
              <a:rPr lang="sk-SK" b="1" dirty="0"/>
              <a:t>1 </a:t>
            </a:r>
            <a:r>
              <a:rPr lang="sk-SK" dirty="0"/>
              <a:t>alebo </a:t>
            </a:r>
            <a:r>
              <a:rPr lang="sk-SK" b="1" i="1" dirty="0"/>
              <a:t>n</a:t>
            </a:r>
            <a:r>
              <a:rPr lang="sk-SK" b="1" dirty="0"/>
              <a:t> = 4</a:t>
            </a:r>
            <a:r>
              <a:rPr lang="sk-SK" b="1" i="1" dirty="0"/>
              <a:t>k</a:t>
            </a:r>
            <a:r>
              <a:rPr lang="en-US" b="1" dirty="0"/>
              <a:t> </a:t>
            </a:r>
            <a:r>
              <a:rPr lang="sk-SK" b="1" dirty="0"/>
              <a:t>+ 2</a:t>
            </a:r>
            <a:r>
              <a:rPr lang="sk-SK" dirty="0"/>
              <a:t>, </a:t>
            </a:r>
            <a:r>
              <a:rPr lang="sk-SK" i="1" dirty="0"/>
              <a:t>k </a:t>
            </a:r>
            <a:r>
              <a:rPr lang="en-US" dirty="0"/>
              <a:t>≥ </a:t>
            </a:r>
            <a:r>
              <a:rPr lang="sk-SK" dirty="0"/>
              <a:t>0</a:t>
            </a:r>
          </a:p>
          <a:p>
            <a:pPr lvl="1" algn="just"/>
            <a:r>
              <a:rPr lang="sk-SK" dirty="0"/>
              <a:t>Vieme množinu </a:t>
            </a:r>
            <a:r>
              <a:rPr lang="en-US" b="1" dirty="0"/>
              <a:t>{</a:t>
            </a:r>
            <a:r>
              <a:rPr lang="en-US" b="1" i="1" dirty="0"/>
              <a:t>1</a:t>
            </a:r>
            <a:r>
              <a:rPr lang="en-US" b="1" dirty="0"/>
              <a:t>, … , </a:t>
            </a:r>
            <a:r>
              <a:rPr lang="en-US" b="1" i="1" dirty="0"/>
              <a:t>n</a:t>
            </a:r>
            <a:r>
              <a:rPr lang="en-US" b="1" dirty="0"/>
              <a:t>}</a:t>
            </a:r>
            <a:r>
              <a:rPr lang="en-US" dirty="0"/>
              <a:t> </a:t>
            </a:r>
            <a:r>
              <a:rPr lang="sk-SK" dirty="0"/>
              <a:t>rozdeliť na dve disjunktné podmnožiny </a:t>
            </a:r>
            <a:r>
              <a:rPr lang="sk-SK" b="1" dirty="0"/>
              <a:t>s rovnakým súčtom</a:t>
            </a:r>
            <a:r>
              <a:rPr lang="sk-SK" dirty="0"/>
              <a:t>?</a:t>
            </a:r>
          </a:p>
          <a:p>
            <a:pPr lvl="1" algn="just"/>
            <a:r>
              <a:rPr lang="sk-SK" dirty="0"/>
              <a:t>Množina má súčet </a:t>
            </a:r>
            <a:r>
              <a:rPr lang="en-US" b="1" i="1" dirty="0"/>
              <a:t>n</a:t>
            </a:r>
            <a:r>
              <a:rPr lang="sk-SK" b="1" dirty="0"/>
              <a:t>(</a:t>
            </a:r>
            <a:r>
              <a:rPr lang="sk-SK" b="1" i="1" dirty="0"/>
              <a:t>n</a:t>
            </a:r>
            <a:r>
              <a:rPr lang="sk-SK" b="1" dirty="0"/>
              <a:t>+</a:t>
            </a:r>
            <a:r>
              <a:rPr lang="sk-SK" b="1" i="1" dirty="0"/>
              <a:t>1</a:t>
            </a:r>
            <a:r>
              <a:rPr lang="sk-SK" b="1" dirty="0"/>
              <a:t>)/2 </a:t>
            </a:r>
            <a:r>
              <a:rPr lang="sk-SK" dirty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sk-SK" dirty="0">
                <a:ea typeface="Cambria Math" panose="02040503050406030204" pitchFamily="18" charset="0"/>
              </a:rPr>
              <a:t> podmnožiny by mali súčet </a:t>
            </a:r>
            <a:r>
              <a:rPr lang="en-US" b="1" i="1" dirty="0"/>
              <a:t>n</a:t>
            </a:r>
            <a:r>
              <a:rPr lang="sk-SK" b="1" dirty="0"/>
              <a:t>(</a:t>
            </a:r>
            <a:r>
              <a:rPr lang="sk-SK" b="1" i="1" dirty="0"/>
              <a:t>n</a:t>
            </a:r>
            <a:r>
              <a:rPr lang="sk-SK" b="1" dirty="0"/>
              <a:t>+</a:t>
            </a:r>
            <a:r>
              <a:rPr lang="sk-SK" b="1" i="1" dirty="0"/>
              <a:t>1</a:t>
            </a:r>
            <a:r>
              <a:rPr lang="sk-SK" b="1" dirty="0"/>
              <a:t>)/4</a:t>
            </a:r>
          </a:p>
          <a:p>
            <a:pPr lvl="1" algn="just"/>
            <a:r>
              <a:rPr lang="sk-SK" dirty="0"/>
              <a:t>Pre </a:t>
            </a:r>
            <a:r>
              <a:rPr lang="sk-SK" b="1" i="1" dirty="0"/>
              <a:t>n</a:t>
            </a:r>
            <a:r>
              <a:rPr lang="sk-SK" b="1" dirty="0"/>
              <a:t> = 4</a:t>
            </a:r>
            <a:r>
              <a:rPr lang="sk-SK" b="1" i="1" dirty="0"/>
              <a:t>k </a:t>
            </a:r>
            <a:r>
              <a:rPr lang="sk-SK" b="1" dirty="0"/>
              <a:t>+</a:t>
            </a:r>
            <a:r>
              <a:rPr lang="sk-SK" b="1" i="1" dirty="0"/>
              <a:t> </a:t>
            </a:r>
            <a:r>
              <a:rPr lang="sk-SK" b="1" dirty="0"/>
              <a:t>1 </a:t>
            </a:r>
            <a:r>
              <a:rPr lang="sk-SK" dirty="0"/>
              <a:t>alebo </a:t>
            </a:r>
            <a:r>
              <a:rPr lang="sk-SK" b="1" i="1" dirty="0"/>
              <a:t>n</a:t>
            </a:r>
            <a:r>
              <a:rPr lang="sk-SK" b="1" dirty="0"/>
              <a:t> = 4</a:t>
            </a:r>
            <a:r>
              <a:rPr lang="sk-SK" b="1" i="1" dirty="0"/>
              <a:t>k</a:t>
            </a:r>
            <a:r>
              <a:rPr lang="en-US" b="1" dirty="0"/>
              <a:t> </a:t>
            </a:r>
            <a:r>
              <a:rPr lang="sk-SK" b="1" dirty="0"/>
              <a:t>+ 2</a:t>
            </a:r>
            <a:r>
              <a:rPr lang="sk-SK" dirty="0"/>
              <a:t> však výraz </a:t>
            </a:r>
            <a:r>
              <a:rPr lang="en-US" b="1" i="1" dirty="0"/>
              <a:t>n</a:t>
            </a:r>
            <a:r>
              <a:rPr lang="sk-SK" b="1" dirty="0"/>
              <a:t>(</a:t>
            </a:r>
            <a:r>
              <a:rPr lang="sk-SK" b="1" i="1" dirty="0"/>
              <a:t>n</a:t>
            </a:r>
            <a:r>
              <a:rPr lang="sk-SK" b="1" dirty="0"/>
              <a:t>+</a:t>
            </a:r>
            <a:r>
              <a:rPr lang="sk-SK" b="1" i="1" dirty="0"/>
              <a:t>1</a:t>
            </a:r>
            <a:r>
              <a:rPr lang="sk-SK" b="1" dirty="0"/>
              <a:t>)/4</a:t>
            </a:r>
            <a:r>
              <a:rPr lang="sk-SK" dirty="0"/>
              <a:t> nie je celé číslo, čo je </a:t>
            </a:r>
            <a:r>
              <a:rPr lang="sk-SK" b="1" dirty="0"/>
              <a:t>spor</a:t>
            </a:r>
          </a:p>
          <a:p>
            <a:pPr lvl="1"/>
            <a:endParaRPr lang="sk-SK" b="1" dirty="0"/>
          </a:p>
          <a:p>
            <a:pPr lvl="1"/>
            <a:endParaRPr lang="sk-SK" dirty="0"/>
          </a:p>
          <a:p>
            <a:pPr lvl="1"/>
            <a:endParaRPr lang="sk-SK" dirty="0"/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74659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860E9A-BA18-4787-8B7F-2374661FC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Vrcholovo superbimagické grafy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BF6E1B9-5F5B-4837-8B8B-81C9E6EAF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76139" cy="4351338"/>
          </a:xfrm>
        </p:spPr>
        <p:txBody>
          <a:bodyPr>
            <a:normAutofit/>
          </a:bodyPr>
          <a:lstStyle/>
          <a:p>
            <a:pPr algn="just"/>
            <a:r>
              <a:rPr lang="sk-SK" b="1" dirty="0"/>
              <a:t>Vrcholovo superbimagický kompletný bipartitný graf </a:t>
            </a:r>
            <a:r>
              <a:rPr lang="sk-SK" dirty="0"/>
              <a:t>na </a:t>
            </a:r>
            <a:r>
              <a:rPr lang="sk-SK" i="1" dirty="0"/>
              <a:t>n</a:t>
            </a:r>
            <a:r>
              <a:rPr lang="sk-SK" dirty="0"/>
              <a:t> vrcholoch existuje </a:t>
            </a:r>
            <a:r>
              <a:rPr lang="sk-SK" b="1" dirty="0"/>
              <a:t>práve vtedy</a:t>
            </a:r>
            <a:r>
              <a:rPr lang="sk-SK" dirty="0"/>
              <a:t>, keď </a:t>
            </a:r>
            <a:r>
              <a:rPr lang="sk-SK" b="1" i="1" dirty="0"/>
              <a:t>n</a:t>
            </a:r>
            <a:r>
              <a:rPr lang="sk-SK" b="1" dirty="0"/>
              <a:t> = 4</a:t>
            </a:r>
            <a:r>
              <a:rPr lang="sk-SK" b="1" i="1" dirty="0"/>
              <a:t>k</a:t>
            </a:r>
            <a:r>
              <a:rPr lang="sk-SK" b="1" dirty="0"/>
              <a:t> </a:t>
            </a:r>
            <a:r>
              <a:rPr lang="sk-SK" dirty="0"/>
              <a:t>alebo </a:t>
            </a:r>
            <a:r>
              <a:rPr lang="sk-SK" b="1" i="1" dirty="0"/>
              <a:t>n</a:t>
            </a:r>
            <a:r>
              <a:rPr lang="sk-SK" b="1" dirty="0"/>
              <a:t> = 4</a:t>
            </a:r>
            <a:r>
              <a:rPr lang="sk-SK" b="1" i="1" dirty="0"/>
              <a:t>k</a:t>
            </a:r>
            <a:r>
              <a:rPr lang="en-US" b="1" dirty="0"/>
              <a:t> </a:t>
            </a:r>
            <a:r>
              <a:rPr lang="sk-SK" b="1" dirty="0"/>
              <a:t>-</a:t>
            </a:r>
            <a:r>
              <a:rPr lang="en-US" b="1" dirty="0"/>
              <a:t> </a:t>
            </a:r>
            <a:r>
              <a:rPr lang="sk-SK" b="1" dirty="0"/>
              <a:t>1 </a:t>
            </a:r>
            <a:r>
              <a:rPr lang="sk-SK" dirty="0"/>
              <a:t>pre </a:t>
            </a:r>
            <a:r>
              <a:rPr lang="sk-SK" i="1" dirty="0"/>
              <a:t>k</a:t>
            </a:r>
            <a:r>
              <a:rPr lang="sk-SK" dirty="0"/>
              <a:t> </a:t>
            </a:r>
            <a:r>
              <a:rPr lang="en-US" dirty="0"/>
              <a:t>≥ 2</a:t>
            </a:r>
            <a:endParaRPr lang="sk-SK" dirty="0"/>
          </a:p>
          <a:p>
            <a:pPr algn="just"/>
            <a:r>
              <a:rPr lang="sk-SK" dirty="0"/>
              <a:t>Dôkaz </a:t>
            </a:r>
            <a:r>
              <a:rPr lang="sk-SK" dirty="0">
                <a:latin typeface="Cambria Math" panose="02040503050406030204" pitchFamily="18" charset="0"/>
                <a:ea typeface="Cambria Math" panose="02040503050406030204" pitchFamily="18" charset="0"/>
              </a:rPr>
              <a:t>(⇐)</a:t>
            </a:r>
            <a:r>
              <a:rPr lang="sk-SK" dirty="0"/>
              <a:t>:</a:t>
            </a:r>
          </a:p>
          <a:p>
            <a:pPr lvl="1" algn="just"/>
            <a:r>
              <a:rPr lang="sk-SK" b="1" i="1" dirty="0"/>
              <a:t>n</a:t>
            </a:r>
            <a:r>
              <a:rPr lang="sk-SK" b="1" dirty="0"/>
              <a:t> = 4</a:t>
            </a:r>
            <a:r>
              <a:rPr lang="sk-SK" b="1" i="1" dirty="0"/>
              <a:t>k</a:t>
            </a:r>
            <a:r>
              <a:rPr lang="sk-SK" b="1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∨</a:t>
            </a:r>
            <a:r>
              <a:rPr lang="sk-SK" dirty="0"/>
              <a:t> </a:t>
            </a:r>
            <a:r>
              <a:rPr lang="sk-SK" b="1" i="1" dirty="0"/>
              <a:t>n</a:t>
            </a:r>
            <a:r>
              <a:rPr lang="sk-SK" b="1" dirty="0"/>
              <a:t> = 4</a:t>
            </a:r>
            <a:r>
              <a:rPr lang="sk-SK" b="1" i="1" dirty="0"/>
              <a:t>k</a:t>
            </a:r>
            <a:r>
              <a:rPr lang="en-US" b="1" dirty="0"/>
              <a:t> </a:t>
            </a:r>
            <a:r>
              <a:rPr lang="sk-SK" b="1" dirty="0"/>
              <a:t>-</a:t>
            </a:r>
            <a:r>
              <a:rPr lang="en-US" b="1" dirty="0"/>
              <a:t> </a:t>
            </a:r>
            <a:r>
              <a:rPr lang="sk-SK" b="1" dirty="0"/>
              <a:t>1 </a:t>
            </a:r>
            <a:r>
              <a:rPr lang="sk-SK" dirty="0"/>
              <a:t>pre </a:t>
            </a:r>
            <a:r>
              <a:rPr lang="sk-SK" i="1" dirty="0"/>
              <a:t>k</a:t>
            </a:r>
            <a:r>
              <a:rPr lang="sk-SK" dirty="0"/>
              <a:t> </a:t>
            </a:r>
            <a:r>
              <a:rPr lang="en-US" dirty="0"/>
              <a:t>≥ 2</a:t>
            </a:r>
            <a:r>
              <a:rPr lang="sk-SK" dirty="0"/>
              <a:t> </a:t>
            </a:r>
            <a:r>
              <a:rPr lang="sk-SK" dirty="0">
                <a:latin typeface="Cambria Math" panose="02040503050406030204" pitchFamily="18" charset="0"/>
                <a:ea typeface="Cambria Math" panose="02040503050406030204" pitchFamily="18" charset="0"/>
              </a:rPr>
              <a:t>→ </a:t>
            </a:r>
            <a:r>
              <a:rPr lang="sk-SK" b="1" i="1" dirty="0"/>
              <a:t>n</a:t>
            </a:r>
            <a:r>
              <a:rPr lang="sk-SK" b="1" dirty="0"/>
              <a:t> = </a:t>
            </a:r>
            <a:r>
              <a:rPr lang="en-US" b="1" dirty="0"/>
              <a:t>8</a:t>
            </a:r>
            <a:r>
              <a:rPr lang="sk-SK" b="1" i="1" dirty="0"/>
              <a:t>l </a:t>
            </a:r>
            <a:r>
              <a:rPr lang="en-US" b="1" dirty="0"/>
              <a:t>-</a:t>
            </a:r>
            <a:r>
              <a:rPr lang="sk-SK" b="1" dirty="0"/>
              <a:t> </a:t>
            </a:r>
            <a:r>
              <a:rPr lang="en-US" b="1" dirty="0"/>
              <a:t>1</a:t>
            </a:r>
            <a:r>
              <a:rPr lang="en-US" b="1" i="1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∨</a:t>
            </a:r>
            <a:r>
              <a:rPr lang="sk-SK" b="1" dirty="0"/>
              <a:t> </a:t>
            </a:r>
            <a:r>
              <a:rPr lang="sk-SK" b="1" i="1" dirty="0"/>
              <a:t>n</a:t>
            </a:r>
            <a:r>
              <a:rPr lang="sk-SK" b="1" dirty="0"/>
              <a:t> = </a:t>
            </a:r>
            <a:r>
              <a:rPr lang="en-US" b="1" dirty="0"/>
              <a:t>8</a:t>
            </a:r>
            <a:r>
              <a:rPr lang="sk-SK" b="1" i="1" dirty="0"/>
              <a:t>l</a:t>
            </a:r>
            <a:r>
              <a:rPr lang="en-US" b="1" i="1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∨</a:t>
            </a:r>
            <a:r>
              <a:rPr lang="sk-SK" b="1" dirty="0"/>
              <a:t> </a:t>
            </a:r>
            <a:r>
              <a:rPr lang="sk-SK" b="1" i="1" dirty="0"/>
              <a:t>n</a:t>
            </a:r>
            <a:r>
              <a:rPr lang="sk-SK" b="1" dirty="0"/>
              <a:t> = </a:t>
            </a:r>
            <a:r>
              <a:rPr lang="en-US" b="1" dirty="0"/>
              <a:t>8</a:t>
            </a:r>
            <a:r>
              <a:rPr lang="sk-SK" b="1" i="1" dirty="0"/>
              <a:t>l </a:t>
            </a:r>
            <a:r>
              <a:rPr lang="en-US" b="1" dirty="0"/>
              <a:t>+</a:t>
            </a:r>
            <a:r>
              <a:rPr lang="sk-SK" b="1" dirty="0"/>
              <a:t> </a:t>
            </a:r>
            <a:r>
              <a:rPr lang="en-US" b="1" dirty="0"/>
              <a:t>3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∨</a:t>
            </a:r>
            <a:r>
              <a:rPr lang="sk-SK" b="1" dirty="0"/>
              <a:t> </a:t>
            </a:r>
            <a:r>
              <a:rPr lang="sk-SK" b="1" i="1" dirty="0"/>
              <a:t>n</a:t>
            </a:r>
            <a:r>
              <a:rPr lang="sk-SK" b="1" dirty="0"/>
              <a:t> = </a:t>
            </a:r>
            <a:r>
              <a:rPr lang="en-US" b="1" dirty="0"/>
              <a:t>8</a:t>
            </a:r>
            <a:r>
              <a:rPr lang="sk-SK" b="1" i="1" dirty="0"/>
              <a:t>l </a:t>
            </a:r>
            <a:r>
              <a:rPr lang="en-US" b="1" dirty="0"/>
              <a:t>+</a:t>
            </a:r>
            <a:r>
              <a:rPr lang="sk-SK" b="1" dirty="0"/>
              <a:t> </a:t>
            </a:r>
            <a:r>
              <a:rPr lang="en-US" b="1" dirty="0"/>
              <a:t>4 </a:t>
            </a:r>
            <a:r>
              <a:rPr lang="sk-SK" dirty="0"/>
              <a:t>pre </a:t>
            </a:r>
            <a:r>
              <a:rPr lang="sk-SK" i="1" dirty="0"/>
              <a:t>l</a:t>
            </a:r>
            <a:r>
              <a:rPr lang="sk-SK" dirty="0"/>
              <a:t> </a:t>
            </a:r>
            <a:r>
              <a:rPr lang="en-US" dirty="0"/>
              <a:t>≥ </a:t>
            </a:r>
            <a:r>
              <a:rPr lang="sk-SK" dirty="0"/>
              <a:t>1</a:t>
            </a:r>
          </a:p>
          <a:p>
            <a:pPr lvl="1" algn="just"/>
            <a:r>
              <a:rPr lang="sk-SK" dirty="0"/>
              <a:t>Matematickou indukciou vzhľadom na </a:t>
            </a:r>
            <a:r>
              <a:rPr lang="sk-SK" i="1" dirty="0"/>
              <a:t>l</a:t>
            </a:r>
          </a:p>
          <a:p>
            <a:pPr lvl="1" algn="just"/>
            <a:r>
              <a:rPr lang="sk-SK" dirty="0"/>
              <a:t>Pre </a:t>
            </a:r>
            <a:r>
              <a:rPr lang="sk-SK" i="1" dirty="0"/>
              <a:t>l = 1</a:t>
            </a:r>
            <a:r>
              <a:rPr lang="sk-SK" dirty="0"/>
              <a:t> tvrdenie platí (hrubá sila)</a:t>
            </a:r>
          </a:p>
          <a:p>
            <a:pPr lvl="1" algn="just"/>
            <a:r>
              <a:rPr lang="sk-SK" dirty="0"/>
              <a:t>Uvažujme ohodnotenie pre </a:t>
            </a:r>
            <a:r>
              <a:rPr lang="sk-SK" b="1" i="1" dirty="0"/>
              <a:t>n</a:t>
            </a:r>
            <a:r>
              <a:rPr lang="sk-SK" b="1" dirty="0"/>
              <a:t> = </a:t>
            </a:r>
            <a:r>
              <a:rPr lang="en-US" b="1" dirty="0"/>
              <a:t>8</a:t>
            </a:r>
            <a:r>
              <a:rPr lang="sk-SK" b="1" i="1" dirty="0"/>
              <a:t>l</a:t>
            </a:r>
            <a:r>
              <a:rPr lang="sk-SK" dirty="0"/>
              <a:t>. Skonštruujeme hodnotenie pre </a:t>
            </a:r>
            <a:r>
              <a:rPr lang="sk-SK" b="1" i="1" dirty="0"/>
              <a:t>n</a:t>
            </a:r>
            <a:r>
              <a:rPr lang="sk-SK" b="1" dirty="0"/>
              <a:t> = </a:t>
            </a:r>
            <a:r>
              <a:rPr lang="en-US" b="1" dirty="0"/>
              <a:t>8</a:t>
            </a:r>
            <a:r>
              <a:rPr lang="sk-SK" b="1" dirty="0"/>
              <a:t>(</a:t>
            </a:r>
            <a:r>
              <a:rPr lang="sk-SK" b="1" i="1" dirty="0"/>
              <a:t>l </a:t>
            </a:r>
            <a:r>
              <a:rPr lang="sk-SK" b="1" dirty="0"/>
              <a:t>+ 1)</a:t>
            </a:r>
            <a:r>
              <a:rPr lang="sk-SK" dirty="0"/>
              <a:t>:</a:t>
            </a:r>
          </a:p>
          <a:p>
            <a:pPr lvl="2" algn="just"/>
            <a:r>
              <a:rPr lang="sk-SK" dirty="0"/>
              <a:t>Do jednej partície pridáme prvky </a:t>
            </a:r>
            <a:r>
              <a:rPr lang="en-US" b="1" dirty="0"/>
              <a:t>8</a:t>
            </a:r>
            <a:r>
              <a:rPr lang="sk-SK" b="1" i="1" dirty="0"/>
              <a:t>l </a:t>
            </a:r>
            <a:r>
              <a:rPr lang="sk-SK" b="1" dirty="0"/>
              <a:t>+ </a:t>
            </a:r>
            <a:r>
              <a:rPr lang="en-US" b="1" dirty="0"/>
              <a:t>1</a:t>
            </a:r>
            <a:r>
              <a:rPr lang="sk-SK" dirty="0"/>
              <a:t>, </a:t>
            </a:r>
            <a:r>
              <a:rPr lang="en-US" b="1" dirty="0"/>
              <a:t>8</a:t>
            </a:r>
            <a:r>
              <a:rPr lang="sk-SK" b="1" i="1" dirty="0"/>
              <a:t>l </a:t>
            </a:r>
            <a:r>
              <a:rPr lang="sk-SK" b="1" dirty="0"/>
              <a:t>+ 4</a:t>
            </a:r>
            <a:r>
              <a:rPr lang="sk-SK" dirty="0"/>
              <a:t>, </a:t>
            </a:r>
            <a:r>
              <a:rPr lang="en-US" b="1" dirty="0"/>
              <a:t>8</a:t>
            </a:r>
            <a:r>
              <a:rPr lang="sk-SK" b="1" i="1" dirty="0"/>
              <a:t>l </a:t>
            </a:r>
            <a:r>
              <a:rPr lang="sk-SK" b="1" dirty="0"/>
              <a:t>+ 6</a:t>
            </a:r>
            <a:r>
              <a:rPr lang="sk-SK" dirty="0"/>
              <a:t>, </a:t>
            </a:r>
            <a:r>
              <a:rPr lang="en-US" b="1" dirty="0"/>
              <a:t>8</a:t>
            </a:r>
            <a:r>
              <a:rPr lang="sk-SK" b="1" i="1" dirty="0"/>
              <a:t>l </a:t>
            </a:r>
            <a:r>
              <a:rPr lang="sk-SK" b="1" dirty="0"/>
              <a:t>+ 7</a:t>
            </a:r>
          </a:p>
          <a:p>
            <a:pPr lvl="2" algn="just"/>
            <a:r>
              <a:rPr lang="sk-SK" dirty="0"/>
              <a:t>Do druhej partície pridáme prvky </a:t>
            </a:r>
            <a:r>
              <a:rPr lang="en-US" b="1" dirty="0"/>
              <a:t>8</a:t>
            </a:r>
            <a:r>
              <a:rPr lang="sk-SK" b="1" i="1" dirty="0"/>
              <a:t>l </a:t>
            </a:r>
            <a:r>
              <a:rPr lang="sk-SK" b="1" dirty="0"/>
              <a:t>+ 2</a:t>
            </a:r>
            <a:r>
              <a:rPr lang="sk-SK" dirty="0"/>
              <a:t>, </a:t>
            </a:r>
            <a:r>
              <a:rPr lang="en-US" b="1" dirty="0"/>
              <a:t>8</a:t>
            </a:r>
            <a:r>
              <a:rPr lang="sk-SK" b="1" i="1" dirty="0"/>
              <a:t>l </a:t>
            </a:r>
            <a:r>
              <a:rPr lang="sk-SK" b="1" dirty="0"/>
              <a:t>+ 3</a:t>
            </a:r>
            <a:r>
              <a:rPr lang="sk-SK" dirty="0"/>
              <a:t>, </a:t>
            </a:r>
            <a:r>
              <a:rPr lang="en-US" b="1" dirty="0"/>
              <a:t>8</a:t>
            </a:r>
            <a:r>
              <a:rPr lang="sk-SK" b="1" i="1" dirty="0"/>
              <a:t>l </a:t>
            </a:r>
            <a:r>
              <a:rPr lang="sk-SK" b="1" dirty="0"/>
              <a:t>+ 5</a:t>
            </a:r>
            <a:r>
              <a:rPr lang="sk-SK" dirty="0"/>
              <a:t>, </a:t>
            </a:r>
            <a:r>
              <a:rPr lang="en-US" b="1" dirty="0"/>
              <a:t>8</a:t>
            </a:r>
            <a:r>
              <a:rPr lang="sk-SK" b="1" i="1" dirty="0"/>
              <a:t>l </a:t>
            </a:r>
            <a:r>
              <a:rPr lang="sk-SK" b="1" dirty="0"/>
              <a:t>+ 8</a:t>
            </a:r>
            <a:endParaRPr lang="sk-SK" dirty="0"/>
          </a:p>
          <a:p>
            <a:pPr lvl="1" algn="just"/>
            <a:r>
              <a:rPr lang="sk-SK" dirty="0"/>
              <a:t>Prípady </a:t>
            </a:r>
            <a:r>
              <a:rPr lang="sk-SK" b="1" i="1" dirty="0"/>
              <a:t>n</a:t>
            </a:r>
            <a:r>
              <a:rPr lang="sk-SK" b="1" dirty="0"/>
              <a:t> = </a:t>
            </a:r>
            <a:r>
              <a:rPr lang="en-US" b="1" dirty="0"/>
              <a:t>8</a:t>
            </a:r>
            <a:r>
              <a:rPr lang="sk-SK" b="1" i="1" dirty="0"/>
              <a:t>l </a:t>
            </a:r>
            <a:r>
              <a:rPr lang="en-US" b="1" dirty="0"/>
              <a:t>-</a:t>
            </a:r>
            <a:r>
              <a:rPr lang="sk-SK" b="1" dirty="0"/>
              <a:t> </a:t>
            </a:r>
            <a:r>
              <a:rPr lang="en-US" b="1" dirty="0"/>
              <a:t>1</a:t>
            </a:r>
            <a:r>
              <a:rPr lang="sk-SK" dirty="0"/>
              <a:t>, </a:t>
            </a:r>
            <a:r>
              <a:rPr lang="sk-SK" b="1" i="1" dirty="0"/>
              <a:t>n</a:t>
            </a:r>
            <a:r>
              <a:rPr lang="sk-SK" b="1" dirty="0"/>
              <a:t> = </a:t>
            </a:r>
            <a:r>
              <a:rPr lang="en-US" b="1" dirty="0"/>
              <a:t>8</a:t>
            </a:r>
            <a:r>
              <a:rPr lang="sk-SK" b="1" i="1" dirty="0"/>
              <a:t>l </a:t>
            </a:r>
            <a:r>
              <a:rPr lang="en-US" b="1" dirty="0"/>
              <a:t>+</a:t>
            </a:r>
            <a:r>
              <a:rPr lang="sk-SK" b="1" dirty="0"/>
              <a:t> </a:t>
            </a:r>
            <a:r>
              <a:rPr lang="en-US" b="1" dirty="0"/>
              <a:t>3</a:t>
            </a:r>
            <a:r>
              <a:rPr lang="sk-SK" dirty="0"/>
              <a:t>,</a:t>
            </a:r>
            <a:r>
              <a:rPr lang="en-US" b="1" i="1" dirty="0"/>
              <a:t> </a:t>
            </a:r>
            <a:r>
              <a:rPr lang="sk-SK" b="1" i="1" dirty="0"/>
              <a:t>n</a:t>
            </a:r>
            <a:r>
              <a:rPr lang="sk-SK" b="1" dirty="0"/>
              <a:t> = </a:t>
            </a:r>
            <a:r>
              <a:rPr lang="en-US" b="1" dirty="0"/>
              <a:t>8</a:t>
            </a:r>
            <a:r>
              <a:rPr lang="sk-SK" b="1" i="1" dirty="0"/>
              <a:t>l </a:t>
            </a:r>
            <a:r>
              <a:rPr lang="en-US" b="1" dirty="0"/>
              <a:t>+</a:t>
            </a:r>
            <a:r>
              <a:rPr lang="sk-SK" b="1" dirty="0"/>
              <a:t> </a:t>
            </a:r>
            <a:r>
              <a:rPr lang="en-US" b="1" dirty="0"/>
              <a:t>4</a:t>
            </a:r>
            <a:r>
              <a:rPr lang="en-US" b="1" i="1" dirty="0"/>
              <a:t> </a:t>
            </a:r>
            <a:r>
              <a:rPr lang="sk-SK" dirty="0"/>
              <a:t>sa dokážu analogicky</a:t>
            </a:r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7968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3DA2CB-9E58-4B6A-A1E8-6FADC269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Hranovo</a:t>
            </a:r>
            <a:r>
              <a:rPr lang="en-US" b="1" dirty="0"/>
              <a:t> bimagick</a:t>
            </a:r>
            <a:r>
              <a:rPr lang="sk-SK" b="1" dirty="0"/>
              <a:t>é grafy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418ECA3-4ABD-4145-9950-A0E2E58F5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dirty="0"/>
              <a:t>Grafy, ktorých </a:t>
            </a:r>
            <a:r>
              <a:rPr lang="sk-SK" b="1" dirty="0"/>
              <a:t>hrany </a:t>
            </a:r>
            <a:r>
              <a:rPr lang="sk-SK" dirty="0"/>
              <a:t>sa dajú </a:t>
            </a:r>
            <a:r>
              <a:rPr lang="sk-SK" b="1" dirty="0"/>
              <a:t>ohodnotiť </a:t>
            </a:r>
            <a:r>
              <a:rPr lang="sk-SK" dirty="0"/>
              <a:t>rôznymi kladnými celými číslami tak, aby bol </a:t>
            </a:r>
            <a:r>
              <a:rPr lang="sk-SK" b="1" dirty="0"/>
              <a:t>súčet</a:t>
            </a:r>
            <a:r>
              <a:rPr lang="sk-SK" dirty="0"/>
              <a:t> aj </a:t>
            </a:r>
            <a:r>
              <a:rPr lang="sk-SK" b="1" dirty="0"/>
              <a:t>súčet druhých mocnín</a:t>
            </a:r>
            <a:r>
              <a:rPr lang="sk-SK" dirty="0"/>
              <a:t> hodnôt hrán incidentných s ľubovoľným vrcholom rovnaký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  <a:p>
            <a:endParaRPr kumimoji="0" lang="sk-SK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EF5CAF9B-4F08-4630-AC7D-E50A11D19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4138" y="3429000"/>
            <a:ext cx="2823723" cy="102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01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3DA2CB-9E58-4B6A-A1E8-6FADC269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Hranovo</a:t>
            </a:r>
            <a:r>
              <a:rPr lang="en-US" b="1" dirty="0"/>
              <a:t> bimagick</a:t>
            </a:r>
            <a:r>
              <a:rPr lang="sk-SK" b="1" dirty="0"/>
              <a:t>é grafy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418ECA3-4ABD-4145-9950-A0E2E58F5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b="1" dirty="0"/>
              <a:t>Minimálny stupeň </a:t>
            </a:r>
            <a:r>
              <a:rPr lang="sk-SK" dirty="0"/>
              <a:t>vrchola je </a:t>
            </a:r>
            <a:r>
              <a:rPr lang="sk-SK" b="1" dirty="0"/>
              <a:t>3</a:t>
            </a:r>
          </a:p>
          <a:p>
            <a:pPr algn="just"/>
            <a:r>
              <a:rPr lang="en-US" dirty="0"/>
              <a:t>Pre </a:t>
            </a:r>
            <a:r>
              <a:rPr lang="sk-SK" dirty="0"/>
              <a:t>dva </a:t>
            </a:r>
            <a:r>
              <a:rPr lang="sk-SK" b="1" dirty="0"/>
              <a:t>susedné</a:t>
            </a:r>
            <a:r>
              <a:rPr lang="sk-SK" dirty="0"/>
              <a:t> vrcholy platí, že </a:t>
            </a:r>
            <a:r>
              <a:rPr lang="sk-SK" b="1" dirty="0"/>
              <a:t>aspoň jeden </a:t>
            </a:r>
            <a:r>
              <a:rPr lang="sk-SK" dirty="0"/>
              <a:t>z nich je stupňa aspoň </a:t>
            </a:r>
            <a:r>
              <a:rPr lang="sk-SK" b="1" dirty="0"/>
              <a:t>4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 </a:t>
            </a:r>
            <a:r>
              <a:rPr kumimoji="0" lang="sk-SK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je </a:t>
            </a:r>
            <a:r>
              <a:rPr kumimoji="0" lang="sk-SK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číslo nezávislosti 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hranovo bimagického grafu </a:t>
            </a:r>
            <a:r>
              <a:rPr kumimoji="0" lang="sk-SK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tak </a:t>
            </a:r>
            <a:r>
              <a:rPr kumimoji="0" lang="sk-SK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  <a:r>
              <a:rPr kumimoji="0" lang="sk-SK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má aspoň </a:t>
            </a:r>
            <a:r>
              <a:rPr kumimoji="0" lang="sk-SK" sz="28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sk-SK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V(G)</a:t>
            </a:r>
            <a:r>
              <a:rPr kumimoji="0" lang="sk-SK" sz="28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sk-SK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sk-SK" sz="28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 </a:t>
            </a:r>
            <a:r>
              <a:rPr kumimoji="0" lang="sk-SK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hrán</a:t>
            </a:r>
          </a:p>
          <a:p>
            <a:pPr algn="just">
              <a:defRPr/>
            </a:pPr>
            <a:r>
              <a:rPr lang="sk-SK" dirty="0"/>
              <a:t>Existuje hranovo bimagický graf, ktorý nie je </a:t>
            </a:r>
            <a:r>
              <a:rPr lang="sk-SK" b="1" dirty="0"/>
              <a:t>kompletný bipartitný</a:t>
            </a:r>
          </a:p>
          <a:p>
            <a:pPr algn="just">
              <a:defRPr/>
            </a:pPr>
            <a:r>
              <a:rPr lang="sk-SK" b="1" dirty="0"/>
              <a:t>Hypotéza: </a:t>
            </a:r>
            <a:r>
              <a:rPr lang="sk-SK" dirty="0"/>
              <a:t>každý hranovo bimagický graf je </a:t>
            </a:r>
            <a:r>
              <a:rPr lang="sk-SK" b="1" dirty="0"/>
              <a:t>kompletný bipartitný </a:t>
            </a:r>
            <a:r>
              <a:rPr lang="sk-SK" dirty="0"/>
              <a:t>alebo </a:t>
            </a:r>
            <a:r>
              <a:rPr lang="sk-SK" b="1" dirty="0"/>
              <a:t>kompletný bipartitný bez jednej hrany</a:t>
            </a:r>
          </a:p>
          <a:p>
            <a:pPr>
              <a:defRPr/>
            </a:pPr>
            <a:endParaRPr lang="sk-SK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k-SK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kumimoji="0" lang="sk-SK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35116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3DA2CB-9E58-4B6A-A1E8-6FADC269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Vrcholovo </a:t>
            </a:r>
            <a:r>
              <a:rPr lang="sk-SK" b="1" dirty="0"/>
              <a:t>multiplikatívne magické grafy</a:t>
            </a:r>
          </a:p>
        </p:txBody>
      </p:sp>
      <p:sp>
        <p:nvSpPr>
          <p:cNvPr id="9" name="Zástupný objekt pre obsah 8">
            <a:extLst>
              <a:ext uri="{FF2B5EF4-FFF2-40B4-BE49-F238E27FC236}">
                <a16:creationId xmlns:a16="http://schemas.microsoft.com/office/drawing/2014/main" id="{80B79C37-D47B-4569-A590-3AE5C3A13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dirty="0"/>
              <a:t>Grafy, ktorých </a:t>
            </a:r>
            <a:r>
              <a:rPr lang="sk-SK" b="1" dirty="0"/>
              <a:t>vrcholy</a:t>
            </a:r>
            <a:r>
              <a:rPr lang="sk-SK" dirty="0"/>
              <a:t> sa dajú </a:t>
            </a:r>
            <a:r>
              <a:rPr lang="sk-SK" b="1" dirty="0"/>
              <a:t>ohodnotiť</a:t>
            </a:r>
            <a:r>
              <a:rPr lang="sk-SK" dirty="0"/>
              <a:t> rôznymi kladnými celými číslami tak, aby bol </a:t>
            </a:r>
            <a:r>
              <a:rPr lang="sk-SK" b="1" dirty="0"/>
              <a:t>súčet</a:t>
            </a:r>
            <a:r>
              <a:rPr lang="sk-SK" dirty="0"/>
              <a:t> aj </a:t>
            </a:r>
            <a:r>
              <a:rPr lang="sk-SK" b="1" dirty="0"/>
              <a:t>súčin</a:t>
            </a:r>
            <a:r>
              <a:rPr lang="sk-SK" dirty="0"/>
              <a:t> hodnôt susedov rovnaký</a:t>
            </a:r>
          </a:p>
          <a:p>
            <a:endParaRPr lang="sk-SK" dirty="0"/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5A07C5B4-94D7-4989-AA75-42EE39A76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776" y="3047260"/>
            <a:ext cx="3154448" cy="218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8676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3DA2CB-9E58-4B6A-A1E8-6FADC269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Vrcholovo </a:t>
            </a:r>
            <a:r>
              <a:rPr lang="sk-SK" b="1" dirty="0"/>
              <a:t>multiplikatívne magické grafy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418ECA3-4ABD-4145-9950-A0E2E58F5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dirty="0"/>
              <a:t>Jediný vrcholovo multiplikatívny magický </a:t>
            </a:r>
            <a:r>
              <a:rPr lang="sk-SK" b="1" dirty="0"/>
              <a:t>strom</a:t>
            </a:r>
            <a:r>
              <a:rPr lang="sk-SK" dirty="0"/>
              <a:t> je 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1,3</a:t>
            </a:r>
          </a:p>
          <a:p>
            <a:pPr algn="just"/>
            <a:r>
              <a:rPr lang="sk-SK" dirty="0"/>
              <a:t>Jediný </a:t>
            </a:r>
            <a:r>
              <a:rPr lang="sk-SK" b="1" dirty="0"/>
              <a:t>kubický</a:t>
            </a:r>
            <a:r>
              <a:rPr lang="sk-SK" dirty="0"/>
              <a:t> vrcholovo multiplikatívny magický graf je 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3,3</a:t>
            </a:r>
            <a:endParaRPr lang="sk-SK" baseline="-25000" dirty="0"/>
          </a:p>
          <a:p>
            <a:pPr algn="just"/>
            <a:r>
              <a:rPr lang="sk-SK" dirty="0"/>
              <a:t>Každý </a:t>
            </a:r>
            <a:r>
              <a:rPr lang="sk-SK" b="1" dirty="0"/>
              <a:t>kompletný bipartitný </a:t>
            </a:r>
            <a:r>
              <a:rPr lang="sk-SK" dirty="0"/>
              <a:t>graf </a:t>
            </a:r>
            <a:r>
              <a:rPr kumimoji="0" lang="sk-SK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sk-SK" b="0" i="1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i,j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 2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≤ </a:t>
            </a:r>
            <a:r>
              <a:rPr kumimoji="0" lang="sk-SK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≤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</a:t>
            </a:r>
            <a:r>
              <a:rPr kumimoji="0" lang="sk-SK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(</a:t>
            </a:r>
            <a:r>
              <a:rPr kumimoji="0" lang="sk-SK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sk-SK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</a:t>
            </a:r>
            <a:r>
              <a:rPr kumimoji="0" lang="sk-SK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≠ (2, 2)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je </a:t>
            </a:r>
            <a:r>
              <a:rPr kumimoji="0" lang="sk-S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vrcholovo multiplikatívny magický</a:t>
            </a:r>
          </a:p>
          <a:p>
            <a:pPr algn="just"/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Neexistuje vrcholovo multiplikatívny </a:t>
            </a:r>
            <a:r>
              <a:rPr lang="sk-SK" b="1" dirty="0">
                <a:solidFill>
                  <a:prstClr val="black"/>
                </a:solidFill>
                <a:latin typeface="Calibri" panose="020F0502020204030204"/>
              </a:rPr>
              <a:t>supermagický</a:t>
            </a:r>
            <a:r>
              <a:rPr lang="sk-SK" dirty="0">
                <a:solidFill>
                  <a:prstClr val="black"/>
                </a:solidFill>
                <a:latin typeface="Calibri" panose="020F0502020204030204"/>
              </a:rPr>
              <a:t> graf</a:t>
            </a:r>
          </a:p>
        </p:txBody>
      </p:sp>
    </p:spTree>
    <p:extLst>
      <p:ext uri="{BB962C8B-B14F-4D97-AF65-F5344CB8AC3E}">
        <p14:creationId xmlns:p14="http://schemas.microsoft.com/office/powerpoint/2010/main" val="1918641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3DA2CB-9E58-4B6A-A1E8-6FADC269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Ďalšie nové otvorené problémy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418ECA3-4ABD-4145-9950-A0E2E58F5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dirty="0"/>
              <a:t>Hranovo multiplikatívne magické grafy</a:t>
            </a:r>
          </a:p>
          <a:p>
            <a:pPr algn="just"/>
            <a:r>
              <a:rPr lang="sk-SK" dirty="0"/>
              <a:t>Bimagické obdĺžniky</a:t>
            </a:r>
          </a:p>
          <a:p>
            <a:pPr algn="just"/>
            <a:r>
              <a:rPr lang="sk-SK" dirty="0"/>
              <a:t>Multiplikatívne magické obdĺžniky</a:t>
            </a:r>
          </a:p>
        </p:txBody>
      </p:sp>
    </p:spTree>
    <p:extLst>
      <p:ext uri="{BB962C8B-B14F-4D97-AF65-F5344CB8AC3E}">
        <p14:creationId xmlns:p14="http://schemas.microsoft.com/office/powerpoint/2010/main" val="8264099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75A93-835A-460A-B9A4-E86DD3FC8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Ciele práce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DF830-D579-470C-B965-5DF4DDF7B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sk-SK" dirty="0"/>
              <a:t>Spraviť prehľad v oblasti </a:t>
            </a:r>
            <a:r>
              <a:rPr lang="sk-SK" b="1" dirty="0"/>
              <a:t>klasických magických útvarov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k-SK" dirty="0"/>
              <a:t>Formulovať podobné problémy pre </a:t>
            </a:r>
            <a:r>
              <a:rPr lang="sk-SK" b="1" dirty="0"/>
              <a:t>diskrétne štruktúry </a:t>
            </a:r>
            <a:r>
              <a:rPr lang="sk-SK" dirty="0"/>
              <a:t>(napr. grafy)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k-SK" dirty="0"/>
              <a:t>Vybrať si niekoľko otvorených problémov a </a:t>
            </a:r>
            <a:r>
              <a:rPr lang="sk-SK" b="1" dirty="0"/>
              <a:t>implementovať algoritmy</a:t>
            </a:r>
            <a:r>
              <a:rPr lang="sk-SK" dirty="0"/>
              <a:t> na hľadanie ich riešení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k-SK" dirty="0"/>
              <a:t>Vysloviť </a:t>
            </a:r>
            <a:r>
              <a:rPr lang="sk-SK" b="1" dirty="0"/>
              <a:t>hypotézy</a:t>
            </a:r>
            <a:r>
              <a:rPr lang="sk-SK" dirty="0"/>
              <a:t>, ktoré bude možné skúmať v budúcnosti</a:t>
            </a:r>
          </a:p>
          <a:p>
            <a:pPr marL="0" indent="0">
              <a:buNone/>
            </a:pPr>
            <a:endParaRPr lang="sk-SK" dirty="0"/>
          </a:p>
          <a:p>
            <a:pPr marL="0" indent="0" algn="just">
              <a:buNone/>
            </a:pPr>
            <a:r>
              <a:rPr lang="sk-SK" dirty="0"/>
              <a:t>Všetky ciele práce boli splnené.</a:t>
            </a:r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277206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75A93-835A-460A-B9A4-E86DD3FC8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Zdroje obrázkov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DF830-D579-470C-B965-5DF4DDF7B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http://multimagie.com/</a:t>
            </a:r>
            <a:endParaRPr lang="sk-SK" dirty="0"/>
          </a:p>
          <a:p>
            <a:r>
              <a:rPr lang="sk-SK" dirty="0"/>
              <a:t>https://csacademy.com/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064092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87A285-D9AE-4363-BB3F-9398C38C86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b="1" dirty="0"/>
              <a:t>Ďakujem za pozornosť</a:t>
            </a:r>
          </a:p>
        </p:txBody>
      </p:sp>
    </p:spTree>
    <p:extLst>
      <p:ext uri="{BB962C8B-B14F-4D97-AF65-F5344CB8AC3E}">
        <p14:creationId xmlns:p14="http://schemas.microsoft.com/office/powerpoint/2010/main" val="3754629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Zhrnutie posudkov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191F2-AF56-4AE8-8A1F-456C977B3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dirty="0"/>
              <a:t>8 drobných chýb v dôkazoch</a:t>
            </a:r>
          </a:p>
          <a:p>
            <a:pPr algn="just"/>
            <a:r>
              <a:rPr lang="sk-SK" dirty="0"/>
              <a:t>6 drobných chýb v zneniach tvrdení a dôkazov</a:t>
            </a:r>
          </a:p>
          <a:p>
            <a:pPr algn="just"/>
            <a:r>
              <a:rPr lang="sk-SK" dirty="0"/>
              <a:t>3 iné drobné chyby</a:t>
            </a:r>
          </a:p>
          <a:p>
            <a:pPr algn="just"/>
            <a:r>
              <a:rPr lang="sk-SK" dirty="0"/>
              <a:t>1 chybný dôkaz</a:t>
            </a:r>
          </a:p>
        </p:txBody>
      </p:sp>
    </p:spTree>
    <p:extLst>
      <p:ext uri="{BB962C8B-B14F-4D97-AF65-F5344CB8AC3E}">
        <p14:creationId xmlns:p14="http://schemas.microsoft.com/office/powerpoint/2010/main" val="3506497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Otázky a odpovede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191F2-AF56-4AE8-8A1F-456C977B3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b="1" dirty="0"/>
              <a:t>Otázka: </a:t>
            </a:r>
            <a:r>
              <a:rPr lang="sk-SK" dirty="0"/>
              <a:t>Ako by bolo treba pozmeniť Definíciu 1.10, aby Veta 1.11 bola formálne správne bez potreby zmeny jej znenia?</a:t>
            </a:r>
          </a:p>
          <a:p>
            <a:pPr algn="just"/>
            <a:r>
              <a:rPr lang="sk-SK" b="1" dirty="0"/>
              <a:t>Odpoveď: </a:t>
            </a:r>
            <a:r>
              <a:rPr lang="sk-SK" dirty="0"/>
              <a:t>Definícia 1.10: Magický graf je neorientovaný graf, pre ktorý existuje také hranové ohodnotenie, že súčty hrán incidentných s jednotlivými vrcholmi sú rovnaké.</a:t>
            </a:r>
          </a:p>
        </p:txBody>
      </p:sp>
    </p:spTree>
    <p:extLst>
      <p:ext uri="{BB962C8B-B14F-4D97-AF65-F5344CB8AC3E}">
        <p14:creationId xmlns:p14="http://schemas.microsoft.com/office/powerpoint/2010/main" val="1658378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Otázky a odpovede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191F2-AF56-4AE8-8A1F-456C977B3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algn="just"/>
            <a:r>
              <a:rPr lang="sk-SK" b="1" dirty="0"/>
              <a:t>Otázka: </a:t>
            </a:r>
            <a:r>
              <a:rPr lang="sk-SK" dirty="0"/>
              <a:t>Viete preformulovať znenie Dôsledku 2.4 tak, aby bolo jasné, čo vraví aj bez čítania dôkazu?</a:t>
            </a:r>
          </a:p>
          <a:p>
            <a:pPr marL="0" indent="0" algn="just">
              <a:buNone/>
            </a:pPr>
            <a:endParaRPr lang="sk-SK" dirty="0"/>
          </a:p>
          <a:p>
            <a:pPr algn="just"/>
            <a:r>
              <a:rPr lang="sk-SK" b="1" dirty="0"/>
              <a:t>Odpoveď: </a:t>
            </a:r>
            <a:r>
              <a:rPr lang="sk-SK" dirty="0"/>
              <a:t>Dôsledok 2.4: Nech                        je magický štvorec. </a:t>
            </a:r>
          </a:p>
          <a:p>
            <a:pPr marL="0" indent="0" algn="just">
              <a:buNone/>
            </a:pPr>
            <a:endParaRPr lang="sk-SK" dirty="0"/>
          </a:p>
          <a:p>
            <a:pPr marL="0" indent="0" algn="just">
              <a:buNone/>
            </a:pPr>
            <a:r>
              <a:rPr lang="sk-SK" dirty="0"/>
              <a:t>Potom platia nasledovné vzťahy:</a:t>
            </a:r>
          </a:p>
          <a:p>
            <a:pPr marL="1028700" lvl="1" indent="-571500">
              <a:buFont typeface="+mj-lt"/>
              <a:buAutoNum type="romanLcPeriod"/>
            </a:pPr>
            <a:r>
              <a:rPr lang="sk-SK" dirty="0"/>
              <a:t> </a:t>
            </a:r>
            <a:r>
              <a:rPr lang="sk-SK" i="1" dirty="0"/>
              <a:t>f</a:t>
            </a:r>
            <a:r>
              <a:rPr lang="sk-SK" dirty="0"/>
              <a:t> + </a:t>
            </a:r>
            <a:r>
              <a:rPr lang="sk-SK" i="1" dirty="0"/>
              <a:t>h</a:t>
            </a:r>
            <a:r>
              <a:rPr lang="sk-SK" dirty="0"/>
              <a:t> = 2</a:t>
            </a:r>
            <a:r>
              <a:rPr lang="sk-SK" i="1" dirty="0"/>
              <a:t>a</a:t>
            </a:r>
          </a:p>
          <a:p>
            <a:pPr marL="1028700" lvl="1" indent="-571500">
              <a:buFont typeface="+mj-lt"/>
              <a:buAutoNum type="romanLcPeriod"/>
            </a:pPr>
            <a:r>
              <a:rPr lang="sk-SK" dirty="0"/>
              <a:t> </a:t>
            </a:r>
            <a:r>
              <a:rPr lang="sk-SK" i="1" dirty="0"/>
              <a:t>d</a:t>
            </a:r>
            <a:r>
              <a:rPr lang="sk-SK" dirty="0"/>
              <a:t> + </a:t>
            </a:r>
            <a:r>
              <a:rPr lang="sk-SK" i="1" dirty="0"/>
              <a:t>h</a:t>
            </a:r>
            <a:r>
              <a:rPr lang="sk-SK" dirty="0"/>
              <a:t> = 2</a:t>
            </a:r>
            <a:r>
              <a:rPr lang="sk-SK" i="1" dirty="0"/>
              <a:t>c</a:t>
            </a:r>
          </a:p>
          <a:p>
            <a:pPr marL="1028700" lvl="1" indent="-571500">
              <a:buFont typeface="+mj-lt"/>
              <a:buAutoNum type="romanLcPeriod"/>
            </a:pPr>
            <a:r>
              <a:rPr lang="sk-SK" dirty="0"/>
              <a:t> </a:t>
            </a:r>
            <a:r>
              <a:rPr lang="sk-SK" i="1" dirty="0"/>
              <a:t>b</a:t>
            </a:r>
            <a:r>
              <a:rPr lang="sk-SK" dirty="0"/>
              <a:t> + </a:t>
            </a:r>
            <a:r>
              <a:rPr lang="sk-SK" i="1" dirty="0"/>
              <a:t>f</a:t>
            </a:r>
            <a:r>
              <a:rPr lang="sk-SK" dirty="0"/>
              <a:t> = 2</a:t>
            </a:r>
            <a:r>
              <a:rPr lang="sk-SK" i="1" dirty="0"/>
              <a:t>g</a:t>
            </a:r>
          </a:p>
          <a:p>
            <a:pPr marL="1028700" lvl="1" indent="-571500">
              <a:buFont typeface="+mj-lt"/>
              <a:buAutoNum type="romanLcPeriod"/>
            </a:pPr>
            <a:r>
              <a:rPr lang="sk-SK" dirty="0"/>
              <a:t> </a:t>
            </a:r>
            <a:r>
              <a:rPr lang="sk-SK" i="1" dirty="0"/>
              <a:t>b</a:t>
            </a:r>
            <a:r>
              <a:rPr lang="sk-SK" dirty="0"/>
              <a:t> + </a:t>
            </a:r>
            <a:r>
              <a:rPr lang="sk-SK" i="1" dirty="0"/>
              <a:t>d</a:t>
            </a:r>
            <a:r>
              <a:rPr lang="sk-SK" dirty="0"/>
              <a:t> = 2</a:t>
            </a:r>
            <a:r>
              <a:rPr lang="sk-SK" i="1" dirty="0"/>
              <a:t>i</a:t>
            </a:r>
          </a:p>
        </p:txBody>
      </p:sp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2375B030-4381-4012-96F7-B40389B7F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234761"/>
              </p:ext>
            </p:extLst>
          </p:nvPr>
        </p:nvGraphicFramePr>
        <p:xfrm>
          <a:off x="5624498" y="2880360"/>
          <a:ext cx="1662354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4118">
                  <a:extLst>
                    <a:ext uri="{9D8B030D-6E8A-4147-A177-3AD203B41FA5}">
                      <a16:colId xmlns:a16="http://schemas.microsoft.com/office/drawing/2014/main" val="399189079"/>
                    </a:ext>
                  </a:extLst>
                </a:gridCol>
                <a:gridCol w="554118">
                  <a:extLst>
                    <a:ext uri="{9D8B030D-6E8A-4147-A177-3AD203B41FA5}">
                      <a16:colId xmlns:a16="http://schemas.microsoft.com/office/drawing/2014/main" val="2986050312"/>
                    </a:ext>
                  </a:extLst>
                </a:gridCol>
                <a:gridCol w="554118">
                  <a:extLst>
                    <a:ext uri="{9D8B030D-6E8A-4147-A177-3AD203B41FA5}">
                      <a16:colId xmlns:a16="http://schemas.microsoft.com/office/drawing/2014/main" val="989783725"/>
                    </a:ext>
                  </a:extLst>
                </a:gridCol>
              </a:tblGrid>
              <a:tr h="323674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610193"/>
                  </a:ext>
                </a:extLst>
              </a:tr>
              <a:tr h="323674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274734"/>
                  </a:ext>
                </a:extLst>
              </a:tr>
              <a:tr h="323674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866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36627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Otázky a odpovede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191F2-AF56-4AE8-8A1F-456C977B3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b="1" dirty="0"/>
              <a:t>Otázka: </a:t>
            </a:r>
            <a:r>
              <a:rPr lang="sk-SK" dirty="0"/>
              <a:t>„Budeme predpokladať, že bimagický štvorec má magický súčet rovný prostrednému prvku“ treba doplniť na „bimagický štvorec s potenciálne zápornými prvkami“. Magický štvorec s touto vlastnosťou totiž neexistuje. Prečo?</a:t>
            </a:r>
          </a:p>
          <a:p>
            <a:pPr algn="just"/>
            <a:r>
              <a:rPr lang="sk-SK" b="1" dirty="0"/>
              <a:t>Odpoveď: </a:t>
            </a:r>
            <a:r>
              <a:rPr lang="sk-SK" dirty="0"/>
              <a:t>Pretože potom by musel byť súčet prvkov na diagonále okrem prostredného rovný nule, čo je spor s tým, že prvkom musia byť priradené kladné čísla.</a:t>
            </a:r>
          </a:p>
        </p:txBody>
      </p:sp>
    </p:spTree>
    <p:extLst>
      <p:ext uri="{BB962C8B-B14F-4D97-AF65-F5344CB8AC3E}">
        <p14:creationId xmlns:p14="http://schemas.microsoft.com/office/powerpoint/2010/main" val="35115187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Otázky a odpovede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191F2-AF56-4AE8-8A1F-456C977B3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427563" cy="4351338"/>
          </a:xfrm>
        </p:spPr>
        <p:txBody>
          <a:bodyPr/>
          <a:lstStyle/>
          <a:p>
            <a:pPr algn="just"/>
            <a:r>
              <a:rPr lang="sk-SK" b="1" dirty="0"/>
              <a:t>Otázka: </a:t>
            </a:r>
            <a:r>
              <a:rPr lang="sk-SK" dirty="0"/>
              <a:t>Viete správne preformulovať Lemu 3.1 tak, aby naozaj obsahovala sústavy rovníc?</a:t>
            </a:r>
          </a:p>
          <a:p>
            <a:pPr algn="just"/>
            <a:r>
              <a:rPr lang="sk-SK" b="1" dirty="0"/>
              <a:t>Odpoveď: </a:t>
            </a:r>
            <a:r>
              <a:rPr lang="sk-SK" dirty="0" err="1"/>
              <a:t>Lema</a:t>
            </a:r>
            <a:r>
              <a:rPr lang="sk-SK" dirty="0"/>
              <a:t> 3.1: Nech </a:t>
            </a:r>
            <a:r>
              <a:rPr lang="sk-SK" i="1" dirty="0"/>
              <a:t>n</a:t>
            </a:r>
            <a:r>
              <a:rPr lang="sk-SK" dirty="0"/>
              <a:t> je kladné celé číslo.</a:t>
            </a:r>
          </a:p>
          <a:p>
            <a:pPr marL="971550" lvl="1" indent="-514350" algn="just">
              <a:buFont typeface="+mj-lt"/>
              <a:buAutoNum type="arabicPeriod"/>
            </a:pPr>
            <a:r>
              <a:rPr lang="sk-SK" dirty="0"/>
              <a:t>Nasledovná sústava rovníc s premennými </a:t>
            </a:r>
            <a:r>
              <a:rPr lang="sk-SK" i="1" dirty="0"/>
              <a:t>a</a:t>
            </a:r>
            <a:r>
              <a:rPr lang="sk-SK" i="1" baseline="-25000" dirty="0">
                <a:solidFill>
                  <a:prstClr val="black"/>
                </a:solidFill>
                <a:latin typeface="Calibri" panose="020F0502020204030204"/>
              </a:rPr>
              <a:t>1</a:t>
            </a:r>
            <a:r>
              <a:rPr lang="sk-SK" dirty="0"/>
              <a:t>, ... , </a:t>
            </a:r>
            <a:r>
              <a:rPr lang="sk-SK" i="1" dirty="0" err="1"/>
              <a:t>a</a:t>
            </a:r>
            <a:r>
              <a:rPr lang="sk-SK" i="1" baseline="-25000" dirty="0" err="1">
                <a:solidFill>
                  <a:prstClr val="black"/>
                </a:solidFill>
                <a:latin typeface="Calibri" panose="020F0502020204030204"/>
              </a:rPr>
              <a:t>n</a:t>
            </a:r>
            <a:r>
              <a:rPr lang="sk-SK" dirty="0"/>
              <a:t>, </a:t>
            </a:r>
            <a:r>
              <a:rPr lang="sk-SK" i="1" dirty="0"/>
              <a:t>b</a:t>
            </a:r>
            <a:r>
              <a:rPr lang="sk-SK" dirty="0"/>
              <a:t> nemá riešenie v obore kladných celých čísel, v ktorom sú </a:t>
            </a:r>
            <a:r>
              <a:rPr lang="sk-SK" i="1" dirty="0"/>
              <a:t>a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lang="sk-SK" dirty="0"/>
              <a:t>, ... , </a:t>
            </a:r>
            <a:r>
              <a:rPr lang="sk-SK" i="1" dirty="0"/>
              <a:t>a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  <a:r>
              <a:rPr lang="sk-SK" dirty="0"/>
              <a:t>, </a:t>
            </a:r>
            <a:r>
              <a:rPr lang="sk-SK" i="1" dirty="0"/>
              <a:t>b</a:t>
            </a:r>
            <a:r>
              <a:rPr lang="sk-SK" dirty="0"/>
              <a:t> navzájom rôzne:</a:t>
            </a:r>
          </a:p>
          <a:p>
            <a:pPr marL="914400" lvl="2" indent="0" algn="ctr">
              <a:buNone/>
            </a:pPr>
            <a:r>
              <a:rPr lang="en-US" dirty="0"/>
              <a:t>[</a:t>
            </a:r>
            <a:r>
              <a:rPr lang="sk-SK" dirty="0"/>
              <a:t>prvá sústava rovníc</a:t>
            </a:r>
            <a:r>
              <a:rPr lang="en-US" dirty="0"/>
              <a:t>]</a:t>
            </a:r>
            <a:endParaRPr lang="sk-SK" dirty="0"/>
          </a:p>
          <a:p>
            <a:pPr marL="971550" lvl="1" indent="-514350" algn="just">
              <a:buFont typeface="+mj-lt"/>
              <a:buAutoNum type="arabicPeriod"/>
            </a:pPr>
            <a:r>
              <a:rPr lang="sk-SK" dirty="0"/>
              <a:t>Nasledovná sústava rovníc s premennými </a:t>
            </a:r>
            <a:r>
              <a:rPr lang="sk-SK" i="1" dirty="0"/>
              <a:t>a</a:t>
            </a:r>
            <a:r>
              <a:rPr lang="sk-SK" i="1" baseline="-25000" dirty="0">
                <a:solidFill>
                  <a:prstClr val="black"/>
                </a:solidFill>
                <a:latin typeface="Calibri" panose="020F0502020204030204"/>
              </a:rPr>
              <a:t>1</a:t>
            </a:r>
            <a:r>
              <a:rPr lang="sk-SK" dirty="0"/>
              <a:t>, ... , </a:t>
            </a:r>
            <a:r>
              <a:rPr lang="sk-SK" i="1" dirty="0" err="1"/>
              <a:t>a</a:t>
            </a:r>
            <a:r>
              <a:rPr lang="sk-SK" i="1" baseline="-25000" dirty="0" err="1">
                <a:solidFill>
                  <a:prstClr val="black"/>
                </a:solidFill>
                <a:latin typeface="Calibri" panose="020F0502020204030204"/>
              </a:rPr>
              <a:t>n</a:t>
            </a:r>
            <a:r>
              <a:rPr lang="sk-SK" dirty="0"/>
              <a:t>, </a:t>
            </a:r>
            <a:r>
              <a:rPr lang="sk-SK" i="1" dirty="0"/>
              <a:t>b</a:t>
            </a:r>
            <a:r>
              <a:rPr lang="sk-SK" dirty="0"/>
              <a:t> má jediné riešenie v obore kladných celých čísel, v ktorom sú </a:t>
            </a:r>
            <a:r>
              <a:rPr lang="sk-SK" i="1" dirty="0"/>
              <a:t>a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lang="sk-SK" dirty="0"/>
              <a:t>, ... , </a:t>
            </a:r>
            <a:r>
              <a:rPr lang="sk-SK" i="1" dirty="0"/>
              <a:t>a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  <a:r>
              <a:rPr lang="sk-SK" dirty="0"/>
              <a:t>, </a:t>
            </a:r>
            <a:r>
              <a:rPr lang="sk-SK" i="1" dirty="0"/>
              <a:t>b</a:t>
            </a:r>
            <a:r>
              <a:rPr lang="sk-SK" dirty="0"/>
              <a:t> navzájom rôzne, a to </a:t>
            </a:r>
            <a:r>
              <a:rPr lang="sk-SK" i="1" dirty="0"/>
              <a:t>a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lang="sk-SK" i="1" dirty="0"/>
              <a:t> </a:t>
            </a:r>
            <a:r>
              <a:rPr lang="sk-SK" dirty="0"/>
              <a:t>= 1</a:t>
            </a:r>
            <a:r>
              <a:rPr lang="sk-SK" i="1" dirty="0"/>
              <a:t>, a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lang="sk-SK" i="1" dirty="0"/>
              <a:t> </a:t>
            </a:r>
            <a:r>
              <a:rPr lang="sk-SK" dirty="0"/>
              <a:t>= 2, </a:t>
            </a:r>
            <a:r>
              <a:rPr lang="sk-SK" i="1" dirty="0"/>
              <a:t>a</a:t>
            </a:r>
            <a:r>
              <a:rPr kumimoji="0" lang="sk-SK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lang="sk-SK" i="1" dirty="0"/>
              <a:t> </a:t>
            </a:r>
            <a:r>
              <a:rPr lang="sk-SK" dirty="0"/>
              <a:t>= 3, </a:t>
            </a:r>
            <a:r>
              <a:rPr lang="sk-SK" i="1" dirty="0"/>
              <a:t>b</a:t>
            </a:r>
            <a:r>
              <a:rPr lang="sk-SK" dirty="0"/>
              <a:t> = 6:</a:t>
            </a:r>
            <a:endParaRPr lang="en-US" dirty="0"/>
          </a:p>
          <a:p>
            <a:pPr marL="914400" lvl="2" indent="0" algn="ctr">
              <a:buNone/>
            </a:pPr>
            <a:r>
              <a:rPr lang="en-US" dirty="0"/>
              <a:t>[</a:t>
            </a:r>
            <a:r>
              <a:rPr lang="en-US" dirty="0" err="1"/>
              <a:t>druh</a:t>
            </a:r>
            <a:r>
              <a:rPr lang="sk-SK" dirty="0"/>
              <a:t>á sústava rovníc</a:t>
            </a:r>
            <a:r>
              <a:rPr lang="en-US" dirty="0"/>
              <a:t>]</a:t>
            </a:r>
            <a:endParaRPr lang="sk-SK" dirty="0"/>
          </a:p>
          <a:p>
            <a:pPr marL="1428750" lvl="2" indent="-514350" algn="just">
              <a:buFont typeface="+mj-lt"/>
              <a:buAutoNum type="arabicPeriod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069627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Otázky a odpovede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191F2-AF56-4AE8-8A1F-456C977B3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427563" cy="4351338"/>
          </a:xfrm>
        </p:spPr>
        <p:txBody>
          <a:bodyPr/>
          <a:lstStyle/>
          <a:p>
            <a:pPr algn="just"/>
            <a:r>
              <a:rPr lang="sk-SK" b="1" dirty="0"/>
              <a:t>Otázka: </a:t>
            </a:r>
            <a:r>
              <a:rPr lang="sk-SK" dirty="0"/>
              <a:t>Viete opraviť citáciu o kompletných bipartitných grafoch na strane 4 tak, aby bola správne?</a:t>
            </a:r>
          </a:p>
          <a:p>
            <a:pPr algn="just"/>
            <a:r>
              <a:rPr lang="sk-SK" b="1" dirty="0"/>
              <a:t>Odpoveď: </a:t>
            </a:r>
            <a:r>
              <a:rPr lang="sk-SK" dirty="0"/>
              <a:t>Opravená citácia: Ku každému supermagickému štvorcu veľkosti </a:t>
            </a:r>
            <a:r>
              <a:rPr lang="sk-SK" i="1" dirty="0"/>
              <a:t>n </a:t>
            </a:r>
            <a:r>
              <a:rPr lang="sk-SK" dirty="0"/>
              <a:t>× </a:t>
            </a:r>
            <a:r>
              <a:rPr lang="sk-SK" i="1" dirty="0"/>
              <a:t>n</a:t>
            </a:r>
            <a:r>
              <a:rPr lang="sk-SK" dirty="0"/>
              <a:t> existuje ekvivalentný supermagický graf </a:t>
            </a:r>
            <a:r>
              <a:rPr lang="sk-SK" dirty="0" err="1"/>
              <a:t>K</a:t>
            </a:r>
            <a:r>
              <a:rPr lang="sk-SK" baseline="-25000" dirty="0" err="1"/>
              <a:t>n,n</a:t>
            </a:r>
            <a:endParaRPr lang="sk-SK" dirty="0"/>
          </a:p>
          <a:p>
            <a:pPr algn="just"/>
            <a:r>
              <a:rPr lang="sk-SK" dirty="0"/>
              <a:t> Jediný problém opačnej konštrukcie: súčty na diagonálach štvorca</a:t>
            </a:r>
            <a:endParaRPr lang="sk-SK" b="1" dirty="0"/>
          </a:p>
          <a:p>
            <a:pPr algn="just"/>
            <a:r>
              <a:rPr lang="sk-SK" dirty="0"/>
              <a:t>Dôsledok: bipartitné regulárne magické grafy sú ekvivalentné semimagickým štvorcom</a:t>
            </a:r>
          </a:p>
        </p:txBody>
      </p:sp>
    </p:spTree>
    <p:extLst>
      <p:ext uri="{BB962C8B-B14F-4D97-AF65-F5344CB8AC3E}">
        <p14:creationId xmlns:p14="http://schemas.microsoft.com/office/powerpoint/2010/main" val="31795381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Otázky a odpovede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C1F191F2-AF56-4AE8-8A1F-456C977B3E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427563" cy="4351338"/>
              </a:xfrm>
            </p:spPr>
            <p:txBody>
              <a:bodyPr/>
              <a:lstStyle/>
              <a:p>
                <a:pPr algn="just"/>
                <a:r>
                  <a:rPr lang="sk-SK" b="1" dirty="0"/>
                  <a:t>Otázka: </a:t>
                </a:r>
                <a:r>
                  <a:rPr lang="sk-SK" dirty="0"/>
                  <a:t>Viete opraviť znenie Lemy 2.6, aby obsahovalo tvrdenie, ktoré uvedený dôkaz naozaj dokazuje? Prípadne viete opraviť dôkaz tak, aby naozaj dokazoval Lemu 2.6?</a:t>
                </a:r>
                <a:endParaRPr lang="en-US" b="1" dirty="0"/>
              </a:p>
              <a:p>
                <a:pPr algn="just"/>
                <a:r>
                  <a:rPr lang="sk-SK" b="1" dirty="0"/>
                  <a:t>Odpoveď:</a:t>
                </a:r>
                <a:r>
                  <a:rPr lang="en-US" b="1" dirty="0"/>
                  <a:t> </a:t>
                </a:r>
                <a:r>
                  <a:rPr lang="sk-SK" dirty="0"/>
                  <a:t>Opravené znenie lemy:</a:t>
                </a:r>
              </a:p>
              <a:p>
                <a:pPr marL="0" indent="0" algn="just">
                  <a:buNone/>
                </a:pPr>
                <a:r>
                  <a:rPr lang="sk-SK" dirty="0" err="1"/>
                  <a:t>Lema</a:t>
                </a:r>
                <a:r>
                  <a:rPr lang="sk-SK" dirty="0"/>
                  <a:t> 2.6: Nech </a:t>
                </a:r>
                <a:r>
                  <a:rPr lang="sk-SK" i="1" dirty="0"/>
                  <a:t>a</a:t>
                </a:r>
                <a:r>
                  <a:rPr lang="sk-SK" dirty="0"/>
                  <a:t>, </a:t>
                </a:r>
                <a:r>
                  <a:rPr lang="sk-SK" i="1" dirty="0"/>
                  <a:t>b</a:t>
                </a:r>
                <a:r>
                  <a:rPr lang="sk-SK" dirty="0"/>
                  <a:t>, </a:t>
                </a:r>
                <a:r>
                  <a:rPr lang="sk-SK" i="1" dirty="0"/>
                  <a:t>c</a:t>
                </a:r>
                <a:r>
                  <a:rPr lang="sk-SK" dirty="0"/>
                  <a:t> sú kladné celé čísla, pre ktoré platí </a:t>
                </a:r>
                <a:r>
                  <a:rPr lang="sk-SK" i="1" dirty="0"/>
                  <a:t>a</a:t>
                </a:r>
                <a:r>
                  <a:rPr lang="sk-SK" baseline="30000" dirty="0"/>
                  <a:t>2</a:t>
                </a:r>
                <a:r>
                  <a:rPr lang="sk-SK" dirty="0"/>
                  <a:t> + </a:t>
                </a:r>
                <a:r>
                  <a:rPr lang="sk-SK" i="1" dirty="0"/>
                  <a:t>b</a:t>
                </a:r>
                <a:r>
                  <a:rPr lang="sk-SK" baseline="30000" dirty="0"/>
                  <a:t>2</a:t>
                </a:r>
                <a:r>
                  <a:rPr lang="sk-SK" dirty="0"/>
                  <a:t> = 2</a:t>
                </a:r>
                <a:r>
                  <a:rPr lang="sk-SK" i="1" dirty="0"/>
                  <a:t>c</a:t>
                </a:r>
                <a:r>
                  <a:rPr lang="sk-SK" baseline="30000" dirty="0"/>
                  <a:t>2</a:t>
                </a:r>
                <a:r>
                  <a:rPr lang="sk-SK" dirty="0"/>
                  <a:t>. Potom existujú </a:t>
                </a:r>
                <a:r>
                  <a:rPr lang="sk-SK" i="1" dirty="0"/>
                  <a:t>u</a:t>
                </a:r>
                <a:r>
                  <a:rPr lang="sk-SK" dirty="0"/>
                  <a:t>, </a:t>
                </a:r>
                <a:r>
                  <a:rPr lang="sk-SK" i="1" dirty="0"/>
                  <a:t>v</a:t>
                </a:r>
                <a:r>
                  <a:rPr lang="sk-SK" dirty="0"/>
                  <a:t>, </a:t>
                </a:r>
                <a:r>
                  <a:rPr lang="sk-SK" i="1" dirty="0"/>
                  <a:t>w </a:t>
                </a:r>
                <a:r>
                  <a:rPr lang="sk-SK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∈ ℕ</a:t>
                </a:r>
                <a:r>
                  <a:rPr lang="sk-SK" dirty="0"/>
                  <a:t> také, že:</a:t>
                </a:r>
              </a:p>
              <a:p>
                <a:pPr marL="0" indent="0" algn="just">
                  <a:buNone/>
                </a:pPr>
                <a:r>
                  <a:rPr lang="sk-SK" i="1" dirty="0"/>
                  <a:t>          a</a:t>
                </a:r>
                <a:r>
                  <a:rPr lang="sk-SK" dirty="0"/>
                  <a:t>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b="0" i="0" smtClean="0">
                        <a:latin typeface="Cambria Math" panose="02040503050406030204" pitchFamily="18" charset="0"/>
                      </a:rPr>
                      <m:t>w</m:t>
                    </m:r>
                    <m:f>
                      <m:fPr>
                        <m:ctrlPr>
                          <a:rPr lang="sk-SK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b="0" i="1" baseline="3000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𝑢𝑣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sk-SK" b="0" i="1" baseline="3000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den>
                    </m:f>
                  </m:oMath>
                </a14:m>
                <a:r>
                  <a:rPr lang="sk-SK" dirty="0"/>
                  <a:t>	</a:t>
                </a:r>
                <a:r>
                  <a:rPr lang="sk-SK" i="1" dirty="0"/>
                  <a:t>      b</a:t>
                </a:r>
                <a:r>
                  <a:rPr lang="sk-SK" dirty="0"/>
                  <a:t>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>
                        <a:latin typeface="Cambria Math" panose="02040503050406030204" pitchFamily="18" charset="0"/>
                      </a:rPr>
                      <m:t>w</m:t>
                    </m:r>
                    <m:f>
                      <m:fPr>
                        <m:ctrlPr>
                          <a:rPr lang="sk-SK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k-SK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i="1" baseline="300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sk-SK" i="1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sk-SK" i="1">
                            <a:latin typeface="Cambria Math" panose="02040503050406030204" pitchFamily="18" charset="0"/>
                          </a:rPr>
                          <m:t>𝑢𝑣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sk-SK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sk-SK" i="1" baseline="3000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sk-SK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sk-SK" i="1">
                            <a:latin typeface="Cambria Math" panose="02040503050406030204" pitchFamily="18" charset="0"/>
                          </a:rPr>
                          <m:t>𝑣</m:t>
                        </m:r>
                      </m:den>
                    </m:f>
                  </m:oMath>
                </a14:m>
                <a:r>
                  <a:rPr lang="sk-SK" dirty="0"/>
                  <a:t>	     </a:t>
                </a:r>
                <a:r>
                  <a:rPr lang="sk-SK" i="1" dirty="0"/>
                  <a:t>c</a:t>
                </a:r>
                <a:r>
                  <a:rPr lang="sk-SK" dirty="0"/>
                  <a:t>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>
                        <a:latin typeface="Cambria Math" panose="02040503050406030204" pitchFamily="18" charset="0"/>
                      </a:rPr>
                      <m:t>w</m:t>
                    </m:r>
                    <m:f>
                      <m:fPr>
                        <m:ctrlPr>
                          <a:rPr lang="sk-SK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i="1" baseline="300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sk-SK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sk-SK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sk-SK" i="1" baseline="3000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sk-SK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sk-SK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sk-SK" i="1">
                            <a:latin typeface="Cambria Math" panose="02040503050406030204" pitchFamily="18" charset="0"/>
                          </a:rPr>
                          <m:t>𝑣</m:t>
                        </m:r>
                      </m:den>
                    </m:f>
                    <m:r>
                      <a:rPr lang="sk-SK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k-SK" dirty="0"/>
                  <a:t>	</a:t>
                </a:r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C1F191F2-AF56-4AE8-8A1F-456C977B3E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427563" cy="4351338"/>
              </a:xfrm>
              <a:blipFill>
                <a:blip r:embed="rId2"/>
                <a:stretch>
                  <a:fillRect l="-1228" t="-2241" r="-117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25999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Otázky a odpovede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191F2-AF56-4AE8-8A1F-456C977B3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427563" cy="4468643"/>
          </a:xfrm>
        </p:spPr>
        <p:txBody>
          <a:bodyPr>
            <a:normAutofit/>
          </a:bodyPr>
          <a:lstStyle/>
          <a:p>
            <a:pPr algn="just"/>
            <a:r>
              <a:rPr lang="sk-SK" b="1" dirty="0"/>
              <a:t>Otázka: </a:t>
            </a:r>
            <a:r>
              <a:rPr lang="sk-SK" dirty="0"/>
              <a:t>Viete opraviť znenie Lemy 2.6, aby obsahovalo tvrdenie, ktoré uvedený dôkaz naozaj dokazuje? Prípadne viete opraviť dôkaz tak, aby naozaj dokazoval Lemu 2.6?</a:t>
            </a:r>
            <a:endParaRPr lang="en-US" b="1" dirty="0"/>
          </a:p>
          <a:p>
            <a:pPr algn="just"/>
            <a:r>
              <a:rPr lang="sk-SK" dirty="0"/>
              <a:t>Alternatívny dôkaz pôvodného znenia Lemy 2.6: </a:t>
            </a:r>
          </a:p>
          <a:p>
            <a:pPr lvl="1" algn="just"/>
            <a:r>
              <a:rPr lang="sk-SK" dirty="0"/>
              <a:t>Všetky celočíselné riešenia rovnice </a:t>
            </a:r>
            <a:r>
              <a:rPr lang="sk-SK" i="1" dirty="0"/>
              <a:t>A</a:t>
            </a:r>
            <a:r>
              <a:rPr lang="sk-SK" baseline="30000" dirty="0"/>
              <a:t>2 </a:t>
            </a:r>
            <a:r>
              <a:rPr lang="sk-SK" dirty="0"/>
              <a:t>+ </a:t>
            </a:r>
            <a:r>
              <a:rPr lang="sk-SK" i="1" dirty="0"/>
              <a:t>B</a:t>
            </a:r>
            <a:r>
              <a:rPr lang="sk-SK" baseline="30000" dirty="0"/>
              <a:t>2</a:t>
            </a:r>
            <a:r>
              <a:rPr lang="sk-SK" dirty="0"/>
              <a:t> = </a:t>
            </a:r>
            <a:r>
              <a:rPr lang="sk-SK" i="1" dirty="0"/>
              <a:t>C</a:t>
            </a:r>
            <a:r>
              <a:rPr lang="sk-SK" baseline="30000" dirty="0"/>
              <a:t>2</a:t>
            </a:r>
            <a:r>
              <a:rPr lang="sk-SK" dirty="0"/>
              <a:t> majú parametrické vyjadrenie </a:t>
            </a:r>
            <a:r>
              <a:rPr lang="sk-SK" i="1" dirty="0"/>
              <a:t>A</a:t>
            </a:r>
            <a:r>
              <a:rPr lang="sk-SK" dirty="0"/>
              <a:t> = (</a:t>
            </a:r>
            <a:r>
              <a:rPr lang="sk-SK" i="1" dirty="0"/>
              <a:t>k</a:t>
            </a:r>
            <a:r>
              <a:rPr lang="sk-SK" baseline="30000" dirty="0"/>
              <a:t>2</a:t>
            </a:r>
            <a:r>
              <a:rPr lang="sk-SK" dirty="0"/>
              <a:t> - </a:t>
            </a:r>
            <a:r>
              <a:rPr lang="sk-SK" i="1" dirty="0"/>
              <a:t>l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i="1" dirty="0"/>
              <a:t>m</a:t>
            </a:r>
            <a:r>
              <a:rPr lang="sk-SK" dirty="0"/>
              <a:t>, </a:t>
            </a:r>
            <a:r>
              <a:rPr lang="sk-SK" i="1" dirty="0"/>
              <a:t>B</a:t>
            </a:r>
            <a:r>
              <a:rPr lang="sk-SK" dirty="0"/>
              <a:t> = 2</a:t>
            </a:r>
            <a:r>
              <a:rPr lang="sk-SK" i="1" dirty="0"/>
              <a:t>klm</a:t>
            </a:r>
            <a:r>
              <a:rPr lang="sk-SK" dirty="0"/>
              <a:t>, </a:t>
            </a:r>
            <a:r>
              <a:rPr lang="sk-SK" i="1" dirty="0"/>
              <a:t>C</a:t>
            </a:r>
            <a:r>
              <a:rPr lang="sk-SK" dirty="0"/>
              <a:t> = (</a:t>
            </a:r>
            <a:r>
              <a:rPr lang="sk-SK" i="1" dirty="0"/>
              <a:t>k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l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i="1" dirty="0"/>
              <a:t>m</a:t>
            </a:r>
            <a:r>
              <a:rPr lang="sk-SK" dirty="0"/>
              <a:t>, kde </a:t>
            </a:r>
            <a:r>
              <a:rPr lang="sk-SK" i="1" dirty="0"/>
              <a:t>k</a:t>
            </a:r>
            <a:r>
              <a:rPr lang="sk-SK" dirty="0"/>
              <a:t>, </a:t>
            </a:r>
            <a:r>
              <a:rPr lang="sk-SK" i="1" dirty="0"/>
              <a:t>l</a:t>
            </a:r>
            <a:r>
              <a:rPr lang="sk-SK" dirty="0"/>
              <a:t>, </a:t>
            </a:r>
            <a:r>
              <a:rPr lang="sk-SK" i="1" dirty="0"/>
              <a:t>m </a:t>
            </a:r>
            <a:r>
              <a:rPr lang="sk-SK" dirty="0">
                <a:latin typeface="Cambria Math" panose="02040503050406030204" pitchFamily="18" charset="0"/>
                <a:ea typeface="Cambria Math" panose="02040503050406030204" pitchFamily="18" charset="0"/>
              </a:rPr>
              <a:t>∈ ℤ.</a:t>
            </a:r>
            <a:r>
              <a:rPr lang="sk-SK" i="1" dirty="0"/>
              <a:t> </a:t>
            </a:r>
            <a:endParaRPr lang="sk-SK" dirty="0"/>
          </a:p>
          <a:p>
            <a:pPr lvl="1" algn="just"/>
            <a:r>
              <a:rPr lang="sk-SK" dirty="0"/>
              <a:t>Ak </a:t>
            </a:r>
            <a:r>
              <a:rPr lang="sk-SK" i="1" dirty="0"/>
              <a:t>A</a:t>
            </a:r>
            <a:r>
              <a:rPr lang="sk-SK" baseline="30000" dirty="0"/>
              <a:t>2 </a:t>
            </a:r>
            <a:r>
              <a:rPr lang="sk-SK" dirty="0"/>
              <a:t>+ </a:t>
            </a:r>
            <a:r>
              <a:rPr lang="sk-SK" i="1" dirty="0"/>
              <a:t>B</a:t>
            </a:r>
            <a:r>
              <a:rPr lang="sk-SK" baseline="30000" dirty="0"/>
              <a:t>2</a:t>
            </a:r>
            <a:r>
              <a:rPr lang="sk-SK" dirty="0"/>
              <a:t> = </a:t>
            </a:r>
            <a:r>
              <a:rPr lang="sk-SK" i="1" dirty="0"/>
              <a:t>C</a:t>
            </a:r>
            <a:r>
              <a:rPr lang="sk-SK" baseline="30000" dirty="0"/>
              <a:t>2</a:t>
            </a:r>
            <a:r>
              <a:rPr lang="sk-SK" dirty="0"/>
              <a:t>, potom (</a:t>
            </a:r>
            <a:r>
              <a:rPr lang="sk-SK" i="1" dirty="0"/>
              <a:t>B </a:t>
            </a:r>
            <a:r>
              <a:rPr lang="sk-SK" dirty="0"/>
              <a:t>+ </a:t>
            </a:r>
            <a:r>
              <a:rPr lang="sk-SK" i="1" dirty="0"/>
              <a:t>A</a:t>
            </a:r>
            <a:r>
              <a:rPr lang="sk-SK" dirty="0"/>
              <a:t>)</a:t>
            </a:r>
            <a:r>
              <a:rPr lang="sk-SK" baseline="30000" dirty="0"/>
              <a:t>2 </a:t>
            </a:r>
            <a:r>
              <a:rPr lang="sk-SK" dirty="0"/>
              <a:t>+ (</a:t>
            </a:r>
            <a:r>
              <a:rPr lang="sk-SK" i="1" dirty="0"/>
              <a:t>B </a:t>
            </a:r>
            <a:r>
              <a:rPr lang="sk-SK" dirty="0"/>
              <a:t>- </a:t>
            </a:r>
            <a:r>
              <a:rPr lang="sk-SK" i="1" dirty="0"/>
              <a:t>A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= 2</a:t>
            </a:r>
            <a:r>
              <a:rPr lang="sk-SK" i="1" dirty="0"/>
              <a:t>C</a:t>
            </a:r>
            <a:r>
              <a:rPr lang="sk-SK" baseline="30000" dirty="0"/>
              <a:t>2</a:t>
            </a:r>
            <a:endParaRPr lang="sk-SK" dirty="0"/>
          </a:p>
          <a:p>
            <a:pPr lvl="1" algn="just"/>
            <a:r>
              <a:rPr lang="sk-SK" dirty="0"/>
              <a:t>Substitúciou </a:t>
            </a:r>
            <a:r>
              <a:rPr lang="sk-SK" i="1" dirty="0"/>
              <a:t>a</a:t>
            </a:r>
            <a:r>
              <a:rPr lang="sk-SK" dirty="0"/>
              <a:t> = </a:t>
            </a:r>
            <a:r>
              <a:rPr lang="sk-SK" i="1" dirty="0"/>
              <a:t>B </a:t>
            </a:r>
            <a:r>
              <a:rPr lang="sk-SK" dirty="0"/>
              <a:t>+ </a:t>
            </a:r>
            <a:r>
              <a:rPr lang="sk-SK" i="1" dirty="0"/>
              <a:t>A</a:t>
            </a:r>
            <a:r>
              <a:rPr lang="sk-SK" dirty="0"/>
              <a:t>, </a:t>
            </a:r>
            <a:r>
              <a:rPr lang="sk-SK" i="1" dirty="0"/>
              <a:t>b</a:t>
            </a:r>
            <a:r>
              <a:rPr lang="sk-SK" dirty="0"/>
              <a:t> = </a:t>
            </a:r>
            <a:r>
              <a:rPr lang="sk-SK" i="1" dirty="0"/>
              <a:t>B </a:t>
            </a:r>
            <a:r>
              <a:rPr lang="sk-SK" dirty="0"/>
              <a:t>– </a:t>
            </a:r>
            <a:r>
              <a:rPr lang="sk-SK" i="1" dirty="0"/>
              <a:t>A</a:t>
            </a:r>
            <a:r>
              <a:rPr lang="sk-SK" dirty="0"/>
              <a:t>, c = </a:t>
            </a:r>
            <a:r>
              <a:rPr lang="sk-SK" i="1" dirty="0"/>
              <a:t>C</a:t>
            </a:r>
            <a:r>
              <a:rPr lang="sk-SK" dirty="0"/>
              <a:t>, </a:t>
            </a:r>
            <a:r>
              <a:rPr lang="sk-SK" i="1" dirty="0"/>
              <a:t>u </a:t>
            </a:r>
            <a:r>
              <a:rPr lang="sk-SK" dirty="0"/>
              <a:t>=</a:t>
            </a:r>
            <a:r>
              <a:rPr lang="sk-SK" i="1" dirty="0"/>
              <a:t> k</a:t>
            </a:r>
            <a:r>
              <a:rPr lang="sk-SK" dirty="0"/>
              <a:t>, </a:t>
            </a:r>
            <a:r>
              <a:rPr lang="sk-SK" i="1" dirty="0"/>
              <a:t>v </a:t>
            </a:r>
            <a:r>
              <a:rPr lang="sk-SK" dirty="0"/>
              <a:t>=</a:t>
            </a:r>
            <a:r>
              <a:rPr lang="sk-SK" i="1" dirty="0"/>
              <a:t> l</a:t>
            </a:r>
            <a:r>
              <a:rPr lang="sk-SK" dirty="0"/>
              <a:t>, </a:t>
            </a:r>
            <a:r>
              <a:rPr lang="sk-SK" i="1" dirty="0"/>
              <a:t>w </a:t>
            </a:r>
            <a:r>
              <a:rPr lang="sk-SK" dirty="0"/>
              <a:t>=</a:t>
            </a:r>
            <a:r>
              <a:rPr lang="sk-SK" i="1" dirty="0"/>
              <a:t> m</a:t>
            </a:r>
            <a:r>
              <a:rPr lang="sk-SK" dirty="0"/>
              <a:t> a dosadením dostaneme hľadanú parametrizáciu pre </a:t>
            </a:r>
            <a:r>
              <a:rPr lang="sk-SK" i="1" dirty="0"/>
              <a:t>a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b</a:t>
            </a:r>
            <a:r>
              <a:rPr lang="sk-SK" baseline="30000" dirty="0"/>
              <a:t>2</a:t>
            </a:r>
            <a:r>
              <a:rPr lang="sk-SK" dirty="0"/>
              <a:t> = 2</a:t>
            </a:r>
            <a:r>
              <a:rPr lang="sk-SK" i="1" dirty="0"/>
              <a:t>c</a:t>
            </a:r>
            <a:r>
              <a:rPr lang="sk-SK" baseline="30000" dirty="0"/>
              <a:t>2</a:t>
            </a:r>
            <a:r>
              <a:rPr lang="sk-SK" dirty="0"/>
              <a:t> 	</a:t>
            </a:r>
          </a:p>
        </p:txBody>
      </p:sp>
    </p:spTree>
    <p:extLst>
      <p:ext uri="{BB962C8B-B14F-4D97-AF65-F5344CB8AC3E}">
        <p14:creationId xmlns:p14="http://schemas.microsoft.com/office/powerpoint/2010/main" val="37121816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Otázky a odpovede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191F2-AF56-4AE8-8A1F-456C977B3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427563" cy="4667251"/>
          </a:xfrm>
        </p:spPr>
        <p:txBody>
          <a:bodyPr>
            <a:normAutofit/>
          </a:bodyPr>
          <a:lstStyle/>
          <a:p>
            <a:pPr algn="just"/>
            <a:r>
              <a:rPr lang="sk-SK" b="1" dirty="0"/>
              <a:t>Otázka: </a:t>
            </a:r>
            <a:r>
              <a:rPr lang="sk-SK" dirty="0"/>
              <a:t>Ako vyplývajú rovnosti </a:t>
            </a:r>
            <a:r>
              <a:rPr lang="sk-SK" i="1" dirty="0"/>
              <a:t>p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s</a:t>
            </a:r>
            <a:r>
              <a:rPr lang="sk-SK" baseline="30000" dirty="0"/>
              <a:t>2</a:t>
            </a:r>
            <a:r>
              <a:rPr lang="sk-SK" dirty="0"/>
              <a:t> = </a:t>
            </a:r>
            <a:r>
              <a:rPr lang="sk-SK" i="1" dirty="0"/>
              <a:t>q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r</a:t>
            </a:r>
            <a:r>
              <a:rPr lang="sk-SK" baseline="30000" dirty="0"/>
              <a:t>2</a:t>
            </a:r>
            <a:r>
              <a:rPr lang="sk-SK" dirty="0"/>
              <a:t> = 2</a:t>
            </a:r>
            <a:r>
              <a:rPr lang="sk-SK" i="1" dirty="0"/>
              <a:t>t</a:t>
            </a:r>
            <a:r>
              <a:rPr lang="sk-SK" baseline="30000" dirty="0"/>
              <a:t>2</a:t>
            </a:r>
            <a:r>
              <a:rPr lang="sk-SK" dirty="0"/>
              <a:t> z Lemy 2.6?</a:t>
            </a:r>
            <a:endParaRPr lang="sk-SK" b="1" dirty="0"/>
          </a:p>
          <a:p>
            <a:pPr algn="just"/>
            <a:r>
              <a:rPr lang="sk-SK" b="1" dirty="0"/>
              <a:t>Odpoveď:</a:t>
            </a:r>
            <a:r>
              <a:rPr lang="en-US" b="1" dirty="0"/>
              <a:t> </a:t>
            </a:r>
            <a:r>
              <a:rPr lang="sk-SK" dirty="0"/>
              <a:t>	Z Lemy 2.6 vyplýva, že pre </a:t>
            </a:r>
            <a:r>
              <a:rPr lang="sk-SK" i="1" dirty="0"/>
              <a:t>u</a:t>
            </a:r>
            <a:r>
              <a:rPr lang="sk-SK" dirty="0"/>
              <a:t>, </a:t>
            </a:r>
            <a:r>
              <a:rPr lang="sk-SK" i="1" dirty="0"/>
              <a:t>v </a:t>
            </a:r>
            <a:r>
              <a:rPr lang="sk-SK" dirty="0">
                <a:latin typeface="Cambria Math" panose="02040503050406030204" pitchFamily="18" charset="0"/>
                <a:ea typeface="Cambria Math" panose="02040503050406030204" pitchFamily="18" charset="0"/>
              </a:rPr>
              <a:t>∈ ℕ </a:t>
            </a:r>
            <a:r>
              <a:rPr lang="sk-SK" dirty="0">
                <a:ea typeface="Cambria Math" panose="02040503050406030204" pitchFamily="18" charset="0"/>
              </a:rPr>
              <a:t>platí vzťah</a:t>
            </a:r>
          </a:p>
          <a:p>
            <a:pPr marL="0" indent="0" algn="just">
              <a:buNone/>
            </a:pPr>
            <a:r>
              <a:rPr lang="en-US" dirty="0"/>
              <a:t>                       </a:t>
            </a:r>
            <a:r>
              <a:rPr lang="sk-SK" dirty="0"/>
              <a:t>(</a:t>
            </a:r>
            <a:r>
              <a:rPr lang="sk-SK" i="1" dirty="0"/>
              <a:t>u</a:t>
            </a:r>
            <a:r>
              <a:rPr lang="sk-SK" baseline="30000" dirty="0"/>
              <a:t>2</a:t>
            </a:r>
            <a:r>
              <a:rPr lang="sk-SK" dirty="0"/>
              <a:t> + 2</a:t>
            </a:r>
            <a:r>
              <a:rPr lang="sk-SK" i="1" dirty="0"/>
              <a:t>uv</a:t>
            </a:r>
            <a:r>
              <a:rPr lang="sk-SK" dirty="0"/>
              <a:t> - </a:t>
            </a:r>
            <a:r>
              <a:rPr lang="sk-SK" i="1" dirty="0"/>
              <a:t>v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+ (- </a:t>
            </a:r>
            <a:r>
              <a:rPr lang="sk-SK" i="1" dirty="0"/>
              <a:t>u</a:t>
            </a:r>
            <a:r>
              <a:rPr lang="sk-SK" baseline="30000" dirty="0"/>
              <a:t>2</a:t>
            </a:r>
            <a:r>
              <a:rPr lang="sk-SK" dirty="0"/>
              <a:t> + 2</a:t>
            </a:r>
            <a:r>
              <a:rPr lang="sk-SK" i="1" dirty="0"/>
              <a:t>uv</a:t>
            </a:r>
            <a:r>
              <a:rPr lang="sk-SK" dirty="0"/>
              <a:t> + </a:t>
            </a:r>
            <a:r>
              <a:rPr lang="sk-SK" i="1" dirty="0"/>
              <a:t>v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= 2(</a:t>
            </a:r>
            <a:r>
              <a:rPr lang="sk-SK" i="1" dirty="0"/>
              <a:t>u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v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</a:t>
            </a:r>
            <a:r>
              <a:rPr lang="en-US" dirty="0"/>
              <a:t>                 (*)</a:t>
            </a:r>
            <a:endParaRPr lang="sk-SK" dirty="0"/>
          </a:p>
          <a:p>
            <a:pPr marL="0" indent="0" algn="just">
              <a:buNone/>
            </a:pPr>
            <a:r>
              <a:rPr lang="sk-SK" i="1" dirty="0"/>
              <a:t>p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s</a:t>
            </a:r>
            <a:r>
              <a:rPr lang="sk-SK" baseline="30000" dirty="0"/>
              <a:t>2</a:t>
            </a:r>
            <a:r>
              <a:rPr lang="sk-SK" dirty="0"/>
              <a:t> = (</a:t>
            </a:r>
            <a:r>
              <a:rPr lang="sk-SK" i="1" dirty="0"/>
              <a:t>u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v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(</a:t>
            </a:r>
            <a:r>
              <a:rPr lang="sk-SK" i="1" dirty="0"/>
              <a:t>u</a:t>
            </a:r>
            <a:r>
              <a:rPr lang="sk-SK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 + 2</a:t>
            </a:r>
            <a:r>
              <a:rPr lang="sk-SK" i="1" dirty="0"/>
              <a:t>u</a:t>
            </a:r>
            <a:r>
              <a:rPr lang="sk-SK" baseline="-25000" dirty="0"/>
              <a:t>2</a:t>
            </a:r>
            <a:r>
              <a:rPr lang="sk-SK" i="1" dirty="0"/>
              <a:t>v</a:t>
            </a:r>
            <a:r>
              <a:rPr lang="sk-SK" baseline="-25000" dirty="0"/>
              <a:t>2</a:t>
            </a:r>
            <a:r>
              <a:rPr lang="sk-SK" dirty="0"/>
              <a:t> - </a:t>
            </a:r>
            <a:r>
              <a:rPr lang="sk-SK" i="1" dirty="0"/>
              <a:t>v</a:t>
            </a:r>
            <a:r>
              <a:rPr lang="sk-SK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+ (</a:t>
            </a:r>
            <a:r>
              <a:rPr lang="sk-SK" i="1" dirty="0"/>
              <a:t>u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v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(</a:t>
            </a:r>
            <a:r>
              <a:rPr lang="en-US" dirty="0"/>
              <a:t>- </a:t>
            </a:r>
            <a:r>
              <a:rPr lang="sk-SK" i="1" dirty="0"/>
              <a:t>u</a:t>
            </a:r>
            <a:r>
              <a:rPr lang="sk-SK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 + 2</a:t>
            </a:r>
            <a:r>
              <a:rPr lang="sk-SK" i="1" dirty="0"/>
              <a:t>u</a:t>
            </a:r>
            <a:r>
              <a:rPr lang="sk-SK" baseline="-25000" dirty="0"/>
              <a:t>2</a:t>
            </a:r>
            <a:r>
              <a:rPr lang="sk-SK" i="1" dirty="0"/>
              <a:t>v</a:t>
            </a:r>
            <a:r>
              <a:rPr lang="sk-SK" baseline="-25000" dirty="0"/>
              <a:t>2</a:t>
            </a:r>
            <a:r>
              <a:rPr lang="sk-SK" dirty="0"/>
              <a:t> </a:t>
            </a:r>
            <a:r>
              <a:rPr lang="en-US" dirty="0"/>
              <a:t>+</a:t>
            </a:r>
            <a:r>
              <a:rPr lang="sk-SK" dirty="0"/>
              <a:t> </a:t>
            </a:r>
            <a:r>
              <a:rPr lang="sk-SK" i="1" dirty="0"/>
              <a:t>v</a:t>
            </a:r>
            <a:r>
              <a:rPr lang="sk-SK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</a:t>
            </a:r>
          </a:p>
          <a:p>
            <a:pPr marL="0" indent="0" algn="just">
              <a:buNone/>
            </a:pPr>
            <a:r>
              <a:rPr lang="sk-SK" dirty="0"/>
              <a:t>	 = (</a:t>
            </a:r>
            <a:r>
              <a:rPr lang="sk-SK" i="1" dirty="0"/>
              <a:t>u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v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</a:t>
            </a:r>
            <a:r>
              <a:rPr lang="en-US" dirty="0"/>
              <a:t>[ </a:t>
            </a:r>
            <a:r>
              <a:rPr lang="sk-SK" dirty="0"/>
              <a:t>(</a:t>
            </a:r>
            <a:r>
              <a:rPr lang="sk-SK" i="1" dirty="0"/>
              <a:t>u</a:t>
            </a:r>
            <a:r>
              <a:rPr lang="sk-SK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 + 2</a:t>
            </a:r>
            <a:r>
              <a:rPr lang="sk-SK" i="1" dirty="0"/>
              <a:t>u</a:t>
            </a:r>
            <a:r>
              <a:rPr lang="sk-SK" baseline="-25000" dirty="0"/>
              <a:t>2</a:t>
            </a:r>
            <a:r>
              <a:rPr lang="sk-SK" i="1" dirty="0"/>
              <a:t>v</a:t>
            </a:r>
            <a:r>
              <a:rPr lang="sk-SK" baseline="-25000" dirty="0"/>
              <a:t>2</a:t>
            </a:r>
            <a:r>
              <a:rPr lang="sk-SK" dirty="0"/>
              <a:t> - </a:t>
            </a:r>
            <a:r>
              <a:rPr lang="sk-SK" i="1" dirty="0"/>
              <a:t>v</a:t>
            </a:r>
            <a:r>
              <a:rPr lang="sk-SK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</a:t>
            </a:r>
            <a:r>
              <a:rPr lang="en-US" dirty="0"/>
              <a:t>+ </a:t>
            </a:r>
            <a:r>
              <a:rPr lang="sk-SK" dirty="0"/>
              <a:t>(</a:t>
            </a:r>
            <a:r>
              <a:rPr lang="en-US" dirty="0"/>
              <a:t>- </a:t>
            </a:r>
            <a:r>
              <a:rPr lang="sk-SK" i="1" dirty="0"/>
              <a:t>u</a:t>
            </a:r>
            <a:r>
              <a:rPr lang="sk-SK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 + 2</a:t>
            </a:r>
            <a:r>
              <a:rPr lang="sk-SK" i="1" dirty="0"/>
              <a:t>u</a:t>
            </a:r>
            <a:r>
              <a:rPr lang="sk-SK" baseline="-25000" dirty="0"/>
              <a:t>2</a:t>
            </a:r>
            <a:r>
              <a:rPr lang="sk-SK" i="1" dirty="0"/>
              <a:t>v</a:t>
            </a:r>
            <a:r>
              <a:rPr lang="sk-SK" baseline="-25000" dirty="0"/>
              <a:t>2</a:t>
            </a:r>
            <a:r>
              <a:rPr lang="sk-SK" dirty="0"/>
              <a:t> </a:t>
            </a:r>
            <a:r>
              <a:rPr lang="en-US" dirty="0"/>
              <a:t>+</a:t>
            </a:r>
            <a:r>
              <a:rPr lang="sk-SK" dirty="0"/>
              <a:t> </a:t>
            </a:r>
            <a:r>
              <a:rPr lang="sk-SK" i="1" dirty="0"/>
              <a:t>v</a:t>
            </a:r>
            <a:r>
              <a:rPr lang="sk-SK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en-US" dirty="0"/>
              <a:t> ] =</a:t>
            </a:r>
          </a:p>
          <a:p>
            <a:pPr marL="0" indent="0" algn="just">
              <a:buNone/>
            </a:pPr>
            <a:r>
              <a:rPr lang="en-US" dirty="0"/>
              <a:t>	 </a:t>
            </a:r>
            <a:r>
              <a:rPr lang="sk-SK" dirty="0"/>
              <a:t>= (</a:t>
            </a:r>
            <a:r>
              <a:rPr lang="sk-SK" i="1" dirty="0"/>
              <a:t>u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v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</a:t>
            </a:r>
            <a:r>
              <a:rPr lang="sk-SK" dirty="0">
                <a:latin typeface="Cambria Math" panose="02040503050406030204" pitchFamily="18" charset="0"/>
                <a:ea typeface="Cambria Math" panose="02040503050406030204" pitchFamily="18" charset="0"/>
              </a:rPr>
              <a:t>∙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/>
              <a:t>2</a:t>
            </a:r>
            <a:r>
              <a:rPr lang="sk-SK" dirty="0"/>
              <a:t>(</a:t>
            </a:r>
            <a:r>
              <a:rPr lang="sk-SK" i="1" dirty="0"/>
              <a:t>u</a:t>
            </a:r>
            <a:r>
              <a:rPr lang="en-US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v</a:t>
            </a:r>
            <a:r>
              <a:rPr lang="en-US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	vyplýva z (*)</a:t>
            </a:r>
          </a:p>
          <a:p>
            <a:pPr marL="0" indent="0" algn="just">
              <a:buNone/>
            </a:pPr>
            <a:r>
              <a:rPr lang="sk-SK" i="1" dirty="0"/>
              <a:t>q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r</a:t>
            </a:r>
            <a:r>
              <a:rPr lang="sk-SK" baseline="30000" dirty="0"/>
              <a:t>2</a:t>
            </a:r>
            <a:r>
              <a:rPr lang="sk-SK" dirty="0"/>
              <a:t> = </a:t>
            </a:r>
            <a:r>
              <a:rPr lang="en-US" dirty="0"/>
              <a:t>[ </a:t>
            </a:r>
            <a:r>
              <a:rPr lang="sk-SK" dirty="0"/>
              <a:t>(</a:t>
            </a:r>
            <a:r>
              <a:rPr lang="sk-SK" i="1" dirty="0"/>
              <a:t>u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 + 2</a:t>
            </a:r>
            <a:r>
              <a:rPr lang="sk-SK" i="1" dirty="0"/>
              <a:t>u</a:t>
            </a:r>
            <a:r>
              <a:rPr lang="sk-SK" baseline="-25000" dirty="0"/>
              <a:t>1</a:t>
            </a:r>
            <a:r>
              <a:rPr lang="sk-SK" i="1" dirty="0"/>
              <a:t>v</a:t>
            </a:r>
            <a:r>
              <a:rPr lang="sk-SK" baseline="-25000" dirty="0"/>
              <a:t>1</a:t>
            </a:r>
            <a:r>
              <a:rPr lang="sk-SK" dirty="0"/>
              <a:t> – </a:t>
            </a:r>
            <a:r>
              <a:rPr lang="sk-SK" i="1" dirty="0"/>
              <a:t>v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</a:t>
            </a:r>
            <a:r>
              <a:rPr lang="en-US" dirty="0"/>
              <a:t>+ </a:t>
            </a:r>
            <a:r>
              <a:rPr lang="sk-SK" dirty="0"/>
              <a:t>(</a:t>
            </a:r>
            <a:r>
              <a:rPr lang="en-US" dirty="0"/>
              <a:t>- </a:t>
            </a:r>
            <a:r>
              <a:rPr lang="sk-SK" i="1" dirty="0"/>
              <a:t>u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 + 2</a:t>
            </a:r>
            <a:r>
              <a:rPr lang="sk-SK" i="1" dirty="0"/>
              <a:t>u</a:t>
            </a:r>
            <a:r>
              <a:rPr lang="sk-SK" baseline="-25000" dirty="0"/>
              <a:t>1</a:t>
            </a:r>
            <a:r>
              <a:rPr lang="sk-SK" i="1" dirty="0"/>
              <a:t>v</a:t>
            </a:r>
            <a:r>
              <a:rPr lang="sk-SK" baseline="-25000" dirty="0"/>
              <a:t>1</a:t>
            </a:r>
            <a:r>
              <a:rPr lang="sk-SK" dirty="0"/>
              <a:t> </a:t>
            </a:r>
            <a:r>
              <a:rPr lang="en-US" dirty="0"/>
              <a:t>+</a:t>
            </a:r>
            <a:r>
              <a:rPr lang="sk-SK" dirty="0"/>
              <a:t> </a:t>
            </a:r>
            <a:r>
              <a:rPr lang="sk-SK" i="1" dirty="0"/>
              <a:t>v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en-US" dirty="0"/>
              <a:t> ]</a:t>
            </a:r>
            <a:r>
              <a:rPr lang="sk-SK" dirty="0"/>
              <a:t> (</a:t>
            </a:r>
            <a:r>
              <a:rPr lang="sk-SK" i="1" dirty="0"/>
              <a:t>u</a:t>
            </a:r>
            <a:r>
              <a:rPr lang="sk-SK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v</a:t>
            </a:r>
            <a:r>
              <a:rPr lang="sk-SK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en-US" dirty="0"/>
              <a:t> =</a:t>
            </a:r>
          </a:p>
          <a:p>
            <a:pPr marL="0" indent="0" algn="just">
              <a:buNone/>
            </a:pPr>
            <a:r>
              <a:rPr lang="en-US" dirty="0"/>
              <a:t>	 </a:t>
            </a:r>
            <a:r>
              <a:rPr lang="sk-SK" dirty="0"/>
              <a:t>= 2(</a:t>
            </a:r>
            <a:r>
              <a:rPr lang="sk-SK" i="1" dirty="0"/>
              <a:t>u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v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(</a:t>
            </a:r>
            <a:r>
              <a:rPr lang="sk-SK" i="1" dirty="0"/>
              <a:t>u</a:t>
            </a:r>
            <a:r>
              <a:rPr lang="en-US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v</a:t>
            </a:r>
            <a:r>
              <a:rPr lang="en-US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	vyplýva z (*)</a:t>
            </a:r>
          </a:p>
          <a:p>
            <a:pPr marL="0" indent="0" algn="just">
              <a:buNone/>
            </a:pPr>
            <a:r>
              <a:rPr lang="sk-SK" dirty="0"/>
              <a:t>      2</a:t>
            </a:r>
            <a:r>
              <a:rPr lang="sk-SK" i="1" dirty="0"/>
              <a:t>t</a:t>
            </a:r>
            <a:r>
              <a:rPr lang="sk-SK" baseline="30000" dirty="0"/>
              <a:t>2</a:t>
            </a:r>
            <a:r>
              <a:rPr lang="sk-SK" dirty="0"/>
              <a:t> = 2(</a:t>
            </a:r>
            <a:r>
              <a:rPr lang="sk-SK" i="1" dirty="0"/>
              <a:t>u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v</a:t>
            </a:r>
            <a:r>
              <a:rPr lang="sk-SK" baseline="-25000" dirty="0"/>
              <a:t>1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(</a:t>
            </a:r>
            <a:r>
              <a:rPr lang="sk-SK" i="1" dirty="0"/>
              <a:t>u</a:t>
            </a:r>
            <a:r>
              <a:rPr lang="en-US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 + </a:t>
            </a:r>
            <a:r>
              <a:rPr lang="sk-SK" i="1" dirty="0"/>
              <a:t>v</a:t>
            </a:r>
            <a:r>
              <a:rPr lang="en-US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)</a:t>
            </a:r>
            <a:r>
              <a:rPr lang="sk-SK" baseline="30000" dirty="0"/>
              <a:t>2</a:t>
            </a:r>
            <a:r>
              <a:rPr lang="sk-SK" dirty="0"/>
              <a:t> </a:t>
            </a:r>
          </a:p>
          <a:p>
            <a:pPr marL="0" indent="0" algn="just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756174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Otázky a odpovede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191F2-AF56-4AE8-8A1F-456C977B3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427563" cy="4351338"/>
          </a:xfrm>
        </p:spPr>
        <p:txBody>
          <a:bodyPr/>
          <a:lstStyle/>
          <a:p>
            <a:pPr algn="just"/>
            <a:r>
              <a:rPr lang="sk-SK" b="1" dirty="0"/>
              <a:t>Otázka: </a:t>
            </a:r>
            <a:r>
              <a:rPr lang="sk-SK" dirty="0"/>
              <a:t>Ak sa správne upraví znenie Lemy 2.6, bude dôkaz Vety 2.10 správny? Ak nie, viete upraviť dôkaz tak, aby bol správny?</a:t>
            </a:r>
            <a:endParaRPr lang="sk-SK" b="1" dirty="0"/>
          </a:p>
          <a:p>
            <a:pPr algn="just"/>
            <a:r>
              <a:rPr lang="sk-SK" b="1" dirty="0"/>
              <a:t>Odpoveď:</a:t>
            </a:r>
            <a:r>
              <a:rPr lang="sk-SK" dirty="0"/>
              <a:t> Nie, pretože na konci dôkazu dostaneme rovnosť:</a:t>
            </a:r>
          </a:p>
          <a:p>
            <a:pPr marL="0" indent="0" algn="ctr">
              <a:buNone/>
            </a:pPr>
            <a:r>
              <a:rPr lang="sk-SK" i="1" dirty="0"/>
              <a:t>w</a:t>
            </a:r>
            <a:r>
              <a:rPr lang="sk-SK" baseline="-25000" dirty="0"/>
              <a:t>2</a:t>
            </a:r>
            <a:r>
              <a:rPr lang="sk-SK" baseline="30000" dirty="0"/>
              <a:t>2 </a:t>
            </a:r>
            <a:r>
              <a:rPr lang="sk-SK" i="1" dirty="0"/>
              <a:t>u</a:t>
            </a:r>
            <a:r>
              <a:rPr lang="sk-SK" baseline="-25000" dirty="0"/>
              <a:t>2</a:t>
            </a:r>
            <a:r>
              <a:rPr lang="sk-SK" i="1" dirty="0"/>
              <a:t>v</a:t>
            </a:r>
            <a:r>
              <a:rPr lang="sk-SK" baseline="-25000" dirty="0"/>
              <a:t>2</a:t>
            </a:r>
            <a:r>
              <a:rPr lang="sk-SK" dirty="0"/>
              <a:t>(</a:t>
            </a:r>
            <a:r>
              <a:rPr lang="sk-SK" i="1" dirty="0"/>
              <a:t>u</a:t>
            </a:r>
            <a:r>
              <a:rPr lang="sk-SK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 - </a:t>
            </a:r>
            <a:r>
              <a:rPr lang="sk-SK" i="1" dirty="0"/>
              <a:t>v</a:t>
            </a:r>
            <a:r>
              <a:rPr lang="sk-SK" baseline="-25000" dirty="0"/>
              <a:t>2</a:t>
            </a:r>
            <a:r>
              <a:rPr lang="sk-SK" baseline="30000" dirty="0"/>
              <a:t>2</a:t>
            </a:r>
            <a:r>
              <a:rPr lang="sk-SK" dirty="0"/>
              <a:t>)/(</a:t>
            </a:r>
            <a:r>
              <a:rPr lang="sk-SK" i="1" dirty="0"/>
              <a:t>u</a:t>
            </a:r>
            <a:r>
              <a:rPr lang="sk-SK" baseline="-25000" dirty="0"/>
              <a:t>2</a:t>
            </a:r>
            <a:r>
              <a:rPr lang="sk-SK" dirty="0"/>
              <a:t> + </a:t>
            </a:r>
            <a:r>
              <a:rPr lang="sk-SK" i="1" dirty="0"/>
              <a:t>v</a:t>
            </a:r>
            <a:r>
              <a:rPr lang="sk-SK" baseline="-25000" dirty="0"/>
              <a:t>2</a:t>
            </a:r>
            <a:r>
              <a:rPr lang="sk-SK" dirty="0"/>
              <a:t>) = </a:t>
            </a:r>
            <a:r>
              <a:rPr lang="sk-SK" i="1" dirty="0"/>
              <a:t>w</a:t>
            </a:r>
            <a:r>
              <a:rPr lang="sk-SK" baseline="30000" dirty="0"/>
              <a:t>2</a:t>
            </a:r>
            <a:r>
              <a:rPr lang="sk-SK" dirty="0"/>
              <a:t> </a:t>
            </a:r>
            <a:r>
              <a:rPr lang="sk-SK" i="1" dirty="0" err="1"/>
              <a:t>uv</a:t>
            </a:r>
            <a:r>
              <a:rPr lang="sk-SK" dirty="0"/>
              <a:t>(</a:t>
            </a:r>
            <a:r>
              <a:rPr lang="sk-SK" i="1" dirty="0"/>
              <a:t>u</a:t>
            </a:r>
            <a:r>
              <a:rPr lang="sk-SK" baseline="30000" dirty="0"/>
              <a:t>2</a:t>
            </a:r>
            <a:r>
              <a:rPr lang="sk-SK" dirty="0"/>
              <a:t> - </a:t>
            </a:r>
            <a:r>
              <a:rPr lang="sk-SK" i="1" dirty="0"/>
              <a:t>v</a:t>
            </a:r>
            <a:r>
              <a:rPr lang="sk-SK" baseline="30000" dirty="0"/>
              <a:t>2</a:t>
            </a:r>
            <a:r>
              <a:rPr lang="sk-SK" dirty="0"/>
              <a:t>)/(</a:t>
            </a:r>
            <a:r>
              <a:rPr lang="sk-SK" i="1" dirty="0"/>
              <a:t>u</a:t>
            </a:r>
            <a:r>
              <a:rPr lang="sk-SK" dirty="0"/>
              <a:t> + </a:t>
            </a:r>
            <a:r>
              <a:rPr lang="sk-SK" i="1" dirty="0"/>
              <a:t>v</a:t>
            </a:r>
            <a:r>
              <a:rPr lang="sk-SK" dirty="0"/>
              <a:t>) </a:t>
            </a:r>
          </a:p>
          <a:p>
            <a:pPr marL="0" indent="0" algn="just">
              <a:buNone/>
            </a:pPr>
            <a:r>
              <a:rPr lang="sk-SK" dirty="0"/>
              <a:t>Nemôžeme predpokladať, že </a:t>
            </a:r>
            <a:r>
              <a:rPr lang="sk-SK" i="1" dirty="0"/>
              <a:t>u</a:t>
            </a:r>
            <a:r>
              <a:rPr lang="sk-SK" baseline="-25000" dirty="0"/>
              <a:t>2</a:t>
            </a:r>
            <a:r>
              <a:rPr lang="sk-SK" dirty="0"/>
              <a:t> + </a:t>
            </a:r>
            <a:r>
              <a:rPr lang="sk-SK" i="1" dirty="0"/>
              <a:t>v</a:t>
            </a:r>
            <a:r>
              <a:rPr lang="sk-SK" baseline="-25000" dirty="0"/>
              <a:t>2</a:t>
            </a:r>
            <a:r>
              <a:rPr lang="sk-SK" dirty="0"/>
              <a:t> = </a:t>
            </a:r>
            <a:r>
              <a:rPr lang="sk-SK" i="1" dirty="0"/>
              <a:t>u</a:t>
            </a:r>
            <a:r>
              <a:rPr lang="sk-SK" dirty="0"/>
              <a:t> + </a:t>
            </a:r>
            <a:r>
              <a:rPr lang="sk-SK" i="1" dirty="0"/>
              <a:t>v</a:t>
            </a:r>
            <a:endParaRPr lang="sk-SK" dirty="0"/>
          </a:p>
          <a:p>
            <a:pPr algn="just"/>
            <a:endParaRPr lang="sk-SK" b="1" dirty="0"/>
          </a:p>
          <a:p>
            <a:pPr algn="just"/>
            <a:r>
              <a:rPr lang="sk-SK" dirty="0"/>
              <a:t>Lemu 2.6 dokážeme spomínaným alternatívnym spôsobom</a:t>
            </a:r>
          </a:p>
          <a:p>
            <a:pPr algn="just"/>
            <a:r>
              <a:rPr lang="sk-SK" dirty="0"/>
              <a:t>Dôkaz Vety 2.10 bude potom správny</a:t>
            </a:r>
          </a:p>
        </p:txBody>
      </p:sp>
    </p:spTree>
    <p:extLst>
      <p:ext uri="{BB962C8B-B14F-4D97-AF65-F5344CB8AC3E}">
        <p14:creationId xmlns:p14="http://schemas.microsoft.com/office/powerpoint/2010/main" val="27260277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Otázky a odpovede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191F2-AF56-4AE8-8A1F-456C977B3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427563" cy="4667251"/>
          </a:xfrm>
        </p:spPr>
        <p:txBody>
          <a:bodyPr>
            <a:normAutofit/>
          </a:bodyPr>
          <a:lstStyle/>
          <a:p>
            <a:pPr algn="just"/>
            <a:r>
              <a:rPr lang="sk-SK" b="1" dirty="0"/>
              <a:t>Otázka: </a:t>
            </a:r>
            <a:r>
              <a:rPr lang="sk-SK" dirty="0"/>
              <a:t>Prečo transformácia magického štvorca na iný uvedená v dôkaze Vety 2.10 zachováva magickosť?</a:t>
            </a:r>
            <a:endParaRPr lang="sk-SK" b="1" dirty="0"/>
          </a:p>
          <a:p>
            <a:pPr algn="just"/>
            <a:r>
              <a:rPr lang="sk-SK" b="1" dirty="0"/>
              <a:t>Odpoveď:</a:t>
            </a:r>
            <a:r>
              <a:rPr lang="en-US" b="1" dirty="0"/>
              <a:t> </a:t>
            </a:r>
            <a:r>
              <a:rPr lang="sk-SK" dirty="0"/>
              <a:t>	</a:t>
            </a:r>
          </a:p>
          <a:p>
            <a:pPr algn="just"/>
            <a:endParaRPr lang="sk-SK" dirty="0"/>
          </a:p>
          <a:p>
            <a:pPr marL="0" indent="0" algn="just">
              <a:buNone/>
            </a:pPr>
            <a:r>
              <a:rPr lang="sk-SK" dirty="0"/>
              <a:t>		    </a:t>
            </a:r>
          </a:p>
          <a:p>
            <a:pPr marL="1828800" lvl="4" indent="0" algn="just">
              <a:buNone/>
            </a:pPr>
            <a:r>
              <a:rPr lang="sk-SK" dirty="0"/>
              <a:t>      Dôsledok 2.3</a:t>
            </a:r>
          </a:p>
          <a:p>
            <a:pPr marL="1828800" lvl="4" indent="0" algn="just">
              <a:buNone/>
            </a:pPr>
            <a:r>
              <a:rPr lang="sk-SK" dirty="0"/>
              <a:t>					diagonály: 2</a:t>
            </a:r>
            <a:r>
              <a:rPr lang="sk-SK" i="1" dirty="0"/>
              <a:t>e</a:t>
            </a:r>
            <a:r>
              <a:rPr lang="sk-SK" dirty="0"/>
              <a:t> = </a:t>
            </a:r>
            <a:r>
              <a:rPr lang="sk-SK" i="1" dirty="0"/>
              <a:t>a</a:t>
            </a:r>
            <a:r>
              <a:rPr lang="sk-SK" dirty="0"/>
              <a:t> + </a:t>
            </a:r>
            <a:r>
              <a:rPr lang="sk-SK" i="1" dirty="0"/>
              <a:t>i</a:t>
            </a:r>
          </a:p>
          <a:p>
            <a:pPr marL="1828800" lvl="4" indent="0" algn="just">
              <a:buNone/>
            </a:pPr>
            <a:endParaRPr lang="sk-SK" i="1" dirty="0"/>
          </a:p>
          <a:p>
            <a:pPr marL="1828800" lvl="4" indent="0" algn="just">
              <a:buNone/>
            </a:pPr>
            <a:endParaRPr lang="sk-SK" i="1" dirty="0"/>
          </a:p>
          <a:p>
            <a:pPr marL="1828800" lvl="4" indent="0" algn="just">
              <a:buNone/>
            </a:pPr>
            <a:endParaRPr lang="sk-SK" i="1" dirty="0"/>
          </a:p>
          <a:p>
            <a:pPr marL="1828800" lvl="4" indent="0" algn="just">
              <a:buNone/>
            </a:pPr>
            <a:endParaRPr lang="sk-SK" i="1" dirty="0"/>
          </a:p>
          <a:p>
            <a:pPr marL="1828800" lvl="4" indent="0" algn="just">
              <a:buNone/>
            </a:pPr>
            <a:r>
              <a:rPr lang="sk-SK" i="1" dirty="0"/>
              <a:t>					</a:t>
            </a:r>
            <a:r>
              <a:rPr lang="sk-SK" dirty="0"/>
              <a:t>diagonály: </a:t>
            </a:r>
            <a:r>
              <a:rPr lang="sk-SK" i="1" dirty="0"/>
              <a:t>c</a:t>
            </a:r>
            <a:r>
              <a:rPr lang="sk-SK" dirty="0"/>
              <a:t> + </a:t>
            </a:r>
            <a:r>
              <a:rPr lang="sk-SK" i="1" dirty="0"/>
              <a:t>e</a:t>
            </a:r>
            <a:r>
              <a:rPr lang="sk-SK" dirty="0"/>
              <a:t> = (</a:t>
            </a:r>
            <a:r>
              <a:rPr lang="sk-SK" i="1" dirty="0"/>
              <a:t>a</a:t>
            </a:r>
            <a:r>
              <a:rPr lang="sk-SK" dirty="0"/>
              <a:t> + </a:t>
            </a:r>
            <a:r>
              <a:rPr lang="sk-SK" i="1" dirty="0"/>
              <a:t>d</a:t>
            </a:r>
            <a:r>
              <a:rPr lang="sk-SK" dirty="0"/>
              <a:t> + </a:t>
            </a:r>
            <a:r>
              <a:rPr lang="sk-SK" i="1" dirty="0"/>
              <a:t>h</a:t>
            </a:r>
            <a:r>
              <a:rPr lang="sk-SK" dirty="0"/>
              <a:t> + </a:t>
            </a:r>
            <a:r>
              <a:rPr lang="sk-SK" i="1" dirty="0"/>
              <a:t>i</a:t>
            </a:r>
            <a:r>
              <a:rPr lang="sk-SK" dirty="0"/>
              <a:t>)/2</a:t>
            </a:r>
            <a:endParaRPr lang="sk-SK" i="1" dirty="0"/>
          </a:p>
        </p:txBody>
      </p:sp>
      <p:graphicFrame>
        <p:nvGraphicFramePr>
          <p:cNvPr id="6" name="Tabuľka 4">
            <a:extLst>
              <a:ext uri="{FF2B5EF4-FFF2-40B4-BE49-F238E27FC236}">
                <a16:creationId xmlns:a16="http://schemas.microsoft.com/office/drawing/2014/main" id="{CF224444-FDB8-4806-99B8-BACB0588D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225317"/>
              </p:ext>
            </p:extLst>
          </p:nvPr>
        </p:nvGraphicFramePr>
        <p:xfrm>
          <a:off x="4485230" y="3401015"/>
          <a:ext cx="1801434" cy="11215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478">
                  <a:extLst>
                    <a:ext uri="{9D8B030D-6E8A-4147-A177-3AD203B41FA5}">
                      <a16:colId xmlns:a16="http://schemas.microsoft.com/office/drawing/2014/main" val="399189079"/>
                    </a:ext>
                  </a:extLst>
                </a:gridCol>
                <a:gridCol w="600478">
                  <a:extLst>
                    <a:ext uri="{9D8B030D-6E8A-4147-A177-3AD203B41FA5}">
                      <a16:colId xmlns:a16="http://schemas.microsoft.com/office/drawing/2014/main" val="2986050312"/>
                    </a:ext>
                  </a:extLst>
                </a:gridCol>
                <a:gridCol w="600478">
                  <a:extLst>
                    <a:ext uri="{9D8B030D-6E8A-4147-A177-3AD203B41FA5}">
                      <a16:colId xmlns:a16="http://schemas.microsoft.com/office/drawing/2014/main" val="989783725"/>
                    </a:ext>
                  </a:extLst>
                </a:gridCol>
              </a:tblGrid>
              <a:tr h="390074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2e-h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c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614610193"/>
                  </a:ext>
                </a:extLst>
              </a:tr>
              <a:tr h="361223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d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e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2e-d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476274734"/>
                  </a:ext>
                </a:extLst>
              </a:tr>
              <a:tr h="361223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2e-c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h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i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370866920"/>
                  </a:ext>
                </a:extLst>
              </a:tr>
            </a:tbl>
          </a:graphicData>
        </a:graphic>
      </p:graphicFrame>
      <p:cxnSp>
        <p:nvCxnSpPr>
          <p:cNvPr id="8" name="Rovná spojovacia šípka 7">
            <a:extLst>
              <a:ext uri="{FF2B5EF4-FFF2-40B4-BE49-F238E27FC236}">
                <a16:creationId xmlns:a16="http://schemas.microsoft.com/office/drawing/2014/main" id="{37DF6F9B-16AB-4E79-8AD2-7AD5AB8FDD31}"/>
              </a:ext>
            </a:extLst>
          </p:cNvPr>
          <p:cNvCxnSpPr>
            <a:cxnSpLocks/>
          </p:cNvCxnSpPr>
          <p:nvPr/>
        </p:nvCxnSpPr>
        <p:spPr>
          <a:xfrm>
            <a:off x="3074538" y="3969327"/>
            <a:ext cx="12467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Tabuľka 11">
            <a:extLst>
              <a:ext uri="{FF2B5EF4-FFF2-40B4-BE49-F238E27FC236}">
                <a16:creationId xmlns:a16="http://schemas.microsoft.com/office/drawing/2014/main" id="{1057C524-7E5F-4128-9605-30BFC279E9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356441"/>
              </p:ext>
            </p:extLst>
          </p:nvPr>
        </p:nvGraphicFramePr>
        <p:xfrm>
          <a:off x="7062175" y="3413067"/>
          <a:ext cx="4203588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1196">
                  <a:extLst>
                    <a:ext uri="{9D8B030D-6E8A-4147-A177-3AD203B41FA5}">
                      <a16:colId xmlns:a16="http://schemas.microsoft.com/office/drawing/2014/main" val="3738085933"/>
                    </a:ext>
                  </a:extLst>
                </a:gridCol>
                <a:gridCol w="1401196">
                  <a:extLst>
                    <a:ext uri="{9D8B030D-6E8A-4147-A177-3AD203B41FA5}">
                      <a16:colId xmlns:a16="http://schemas.microsoft.com/office/drawing/2014/main" val="4046893158"/>
                    </a:ext>
                  </a:extLst>
                </a:gridCol>
                <a:gridCol w="1401196">
                  <a:extLst>
                    <a:ext uri="{9D8B030D-6E8A-4147-A177-3AD203B41FA5}">
                      <a16:colId xmlns:a16="http://schemas.microsoft.com/office/drawing/2014/main" val="2178071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2</a:t>
                      </a:r>
                      <a:r>
                        <a:rPr lang="sk-SK" i="1" dirty="0"/>
                        <a:t>c</a:t>
                      </a:r>
                      <a:r>
                        <a:rPr lang="sk-SK" dirty="0"/>
                        <a:t> = </a:t>
                      </a:r>
                      <a:r>
                        <a:rPr lang="sk-SK" i="1" dirty="0"/>
                        <a:t>d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a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c</a:t>
                      </a:r>
                      <a:r>
                        <a:rPr lang="sk-SK" dirty="0"/>
                        <a:t> =</a:t>
                      </a:r>
                      <a:r>
                        <a:rPr lang="sk-SK" i="1" dirty="0"/>
                        <a:t> e </a:t>
                      </a:r>
                      <a:r>
                        <a:rPr lang="sk-SK" dirty="0"/>
                        <a:t>+ </a:t>
                      </a:r>
                      <a:r>
                        <a:rPr lang="sk-SK" i="1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a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d</a:t>
                      </a:r>
                      <a:r>
                        <a:rPr lang="sk-SK" dirty="0"/>
                        <a:t> = </a:t>
                      </a:r>
                      <a:r>
                        <a:rPr lang="sk-SK" i="1" dirty="0"/>
                        <a:t>h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32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a</a:t>
                      </a:r>
                      <a:r>
                        <a:rPr lang="sk-SK" i="0" dirty="0"/>
                        <a:t> + </a:t>
                      </a:r>
                      <a:r>
                        <a:rPr lang="sk-SK" i="1" dirty="0"/>
                        <a:t>d</a:t>
                      </a:r>
                      <a:r>
                        <a:rPr lang="sk-SK" i="0" dirty="0"/>
                        <a:t> = </a:t>
                      </a:r>
                      <a:r>
                        <a:rPr lang="sk-SK" i="1" dirty="0"/>
                        <a:t>c</a:t>
                      </a:r>
                      <a:r>
                        <a:rPr lang="sk-SK" i="0" dirty="0"/>
                        <a:t> + </a:t>
                      </a:r>
                      <a:r>
                        <a:rPr lang="sk-SK" i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c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i</a:t>
                      </a:r>
                      <a:r>
                        <a:rPr lang="sk-SK" dirty="0"/>
                        <a:t> = </a:t>
                      </a:r>
                      <a:r>
                        <a:rPr lang="sk-SK" i="1" dirty="0"/>
                        <a:t>d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1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a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d</a:t>
                      </a:r>
                      <a:r>
                        <a:rPr lang="sk-SK" dirty="0"/>
                        <a:t> = </a:t>
                      </a:r>
                      <a:r>
                        <a:rPr lang="sk-SK" i="1" dirty="0"/>
                        <a:t>h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c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e</a:t>
                      </a:r>
                      <a:r>
                        <a:rPr lang="sk-SK" dirty="0"/>
                        <a:t> = </a:t>
                      </a:r>
                      <a:r>
                        <a:rPr lang="sk-SK" i="1" dirty="0"/>
                        <a:t>h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2</a:t>
                      </a:r>
                      <a:r>
                        <a:rPr lang="sk-SK" i="1" dirty="0"/>
                        <a:t>c</a:t>
                      </a:r>
                      <a:r>
                        <a:rPr lang="sk-SK" dirty="0"/>
                        <a:t> = </a:t>
                      </a:r>
                      <a:r>
                        <a:rPr lang="sk-SK" i="1" dirty="0"/>
                        <a:t>d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282262"/>
                  </a:ext>
                </a:extLst>
              </a:tr>
            </a:tbl>
          </a:graphicData>
        </a:graphic>
      </p:graphicFrame>
      <p:cxnSp>
        <p:nvCxnSpPr>
          <p:cNvPr id="12" name="Rovná spojovacia šípka 11">
            <a:extLst>
              <a:ext uri="{FF2B5EF4-FFF2-40B4-BE49-F238E27FC236}">
                <a16:creationId xmlns:a16="http://schemas.microsoft.com/office/drawing/2014/main" id="{0DC34ECC-F7E2-428B-A1B0-A914B59FDBCC}"/>
              </a:ext>
            </a:extLst>
          </p:cNvPr>
          <p:cNvCxnSpPr>
            <a:cxnSpLocks/>
          </p:cNvCxnSpPr>
          <p:nvPr/>
        </p:nvCxnSpPr>
        <p:spPr>
          <a:xfrm>
            <a:off x="6450617" y="3969327"/>
            <a:ext cx="5094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5" name="Tabuľka 4">
            <a:extLst>
              <a:ext uri="{FF2B5EF4-FFF2-40B4-BE49-F238E27FC236}">
                <a16:creationId xmlns:a16="http://schemas.microsoft.com/office/drawing/2014/main" id="{EDC87485-4F3D-46D0-885C-EBF16FADF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086696"/>
              </p:ext>
            </p:extLst>
          </p:nvPr>
        </p:nvGraphicFramePr>
        <p:xfrm>
          <a:off x="1055652" y="3401015"/>
          <a:ext cx="1801434" cy="11215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478">
                  <a:extLst>
                    <a:ext uri="{9D8B030D-6E8A-4147-A177-3AD203B41FA5}">
                      <a16:colId xmlns:a16="http://schemas.microsoft.com/office/drawing/2014/main" val="399189079"/>
                    </a:ext>
                  </a:extLst>
                </a:gridCol>
                <a:gridCol w="600478">
                  <a:extLst>
                    <a:ext uri="{9D8B030D-6E8A-4147-A177-3AD203B41FA5}">
                      <a16:colId xmlns:a16="http://schemas.microsoft.com/office/drawing/2014/main" val="2986050312"/>
                    </a:ext>
                  </a:extLst>
                </a:gridCol>
                <a:gridCol w="600478">
                  <a:extLst>
                    <a:ext uri="{9D8B030D-6E8A-4147-A177-3AD203B41FA5}">
                      <a16:colId xmlns:a16="http://schemas.microsoft.com/office/drawing/2014/main" val="989783725"/>
                    </a:ext>
                  </a:extLst>
                </a:gridCol>
              </a:tblGrid>
              <a:tr h="390074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c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614610193"/>
                  </a:ext>
                </a:extLst>
              </a:tr>
              <a:tr h="361223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d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e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f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476274734"/>
                  </a:ext>
                </a:extLst>
              </a:tr>
              <a:tr h="361223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g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h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i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370866920"/>
                  </a:ext>
                </a:extLst>
              </a:tr>
            </a:tbl>
          </a:graphicData>
        </a:graphic>
      </p:graphicFrame>
      <p:graphicFrame>
        <p:nvGraphicFramePr>
          <p:cNvPr id="16" name="Tabuľka 4">
            <a:extLst>
              <a:ext uri="{FF2B5EF4-FFF2-40B4-BE49-F238E27FC236}">
                <a16:creationId xmlns:a16="http://schemas.microsoft.com/office/drawing/2014/main" id="{EE630C2F-37AD-4F15-A05D-FF0759E264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242407"/>
              </p:ext>
            </p:extLst>
          </p:nvPr>
        </p:nvGraphicFramePr>
        <p:xfrm>
          <a:off x="1055652" y="4946945"/>
          <a:ext cx="2637462" cy="11215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9154">
                  <a:extLst>
                    <a:ext uri="{9D8B030D-6E8A-4147-A177-3AD203B41FA5}">
                      <a16:colId xmlns:a16="http://schemas.microsoft.com/office/drawing/2014/main" val="399189079"/>
                    </a:ext>
                  </a:extLst>
                </a:gridCol>
                <a:gridCol w="879154">
                  <a:extLst>
                    <a:ext uri="{9D8B030D-6E8A-4147-A177-3AD203B41FA5}">
                      <a16:colId xmlns:a16="http://schemas.microsoft.com/office/drawing/2014/main" val="2986050312"/>
                    </a:ext>
                  </a:extLst>
                </a:gridCol>
                <a:gridCol w="879154">
                  <a:extLst>
                    <a:ext uri="{9D8B030D-6E8A-4147-A177-3AD203B41FA5}">
                      <a16:colId xmlns:a16="http://schemas.microsoft.com/office/drawing/2014/main" val="989783725"/>
                    </a:ext>
                  </a:extLst>
                </a:gridCol>
              </a:tblGrid>
              <a:tr h="390074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c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0" dirty="0"/>
                        <a:t>(</a:t>
                      </a:r>
                      <a:r>
                        <a:rPr lang="sk-SK" i="1" dirty="0" err="1"/>
                        <a:t>d</a:t>
                      </a:r>
                      <a:r>
                        <a:rPr lang="sk-SK" i="0" dirty="0" err="1"/>
                        <a:t>+</a:t>
                      </a:r>
                      <a:r>
                        <a:rPr lang="sk-SK" i="1" dirty="0" err="1"/>
                        <a:t>i</a:t>
                      </a:r>
                      <a:r>
                        <a:rPr lang="sk-SK" i="0" dirty="0"/>
                        <a:t>)/2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614610193"/>
                  </a:ext>
                </a:extLst>
              </a:tr>
              <a:tr h="361223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i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i="0" dirty="0"/>
                        <a:t>(</a:t>
                      </a:r>
                      <a:r>
                        <a:rPr lang="sk-SK" i="1" dirty="0" err="1"/>
                        <a:t>c</a:t>
                      </a:r>
                      <a:r>
                        <a:rPr lang="sk-SK" i="0" dirty="0" err="1"/>
                        <a:t>+</a:t>
                      </a:r>
                      <a:r>
                        <a:rPr lang="sk-SK" i="1" dirty="0" err="1"/>
                        <a:t>e</a:t>
                      </a:r>
                      <a:r>
                        <a:rPr lang="sk-SK" i="0" dirty="0"/>
                        <a:t>)/2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h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476274734"/>
                  </a:ext>
                </a:extLst>
              </a:tr>
              <a:tr h="3612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i="0" dirty="0"/>
                        <a:t>(</a:t>
                      </a:r>
                      <a:r>
                        <a:rPr lang="sk-SK" i="1" dirty="0" err="1"/>
                        <a:t>a</a:t>
                      </a:r>
                      <a:r>
                        <a:rPr lang="sk-SK" i="0" dirty="0" err="1"/>
                        <a:t>+</a:t>
                      </a:r>
                      <a:r>
                        <a:rPr lang="sk-SK" i="1" dirty="0" err="1"/>
                        <a:t>h</a:t>
                      </a:r>
                      <a:r>
                        <a:rPr lang="sk-SK" i="0" dirty="0"/>
                        <a:t>)/2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d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e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370866920"/>
                  </a:ext>
                </a:extLst>
              </a:tr>
            </a:tbl>
          </a:graphicData>
        </a:graphic>
      </p:graphicFrame>
      <p:graphicFrame>
        <p:nvGraphicFramePr>
          <p:cNvPr id="17" name="Tabuľka 11">
            <a:extLst>
              <a:ext uri="{FF2B5EF4-FFF2-40B4-BE49-F238E27FC236}">
                <a16:creationId xmlns:a16="http://schemas.microsoft.com/office/drawing/2014/main" id="{AB890431-4D63-447C-8AF9-946D60AC48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792807"/>
              </p:ext>
            </p:extLst>
          </p:nvPr>
        </p:nvGraphicFramePr>
        <p:xfrm>
          <a:off x="7062175" y="4956019"/>
          <a:ext cx="4203588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1196">
                  <a:extLst>
                    <a:ext uri="{9D8B030D-6E8A-4147-A177-3AD203B41FA5}">
                      <a16:colId xmlns:a16="http://schemas.microsoft.com/office/drawing/2014/main" val="3738085933"/>
                    </a:ext>
                  </a:extLst>
                </a:gridCol>
                <a:gridCol w="1401196">
                  <a:extLst>
                    <a:ext uri="{9D8B030D-6E8A-4147-A177-3AD203B41FA5}">
                      <a16:colId xmlns:a16="http://schemas.microsoft.com/office/drawing/2014/main" val="4046893158"/>
                    </a:ext>
                  </a:extLst>
                </a:gridCol>
                <a:gridCol w="1401196">
                  <a:extLst>
                    <a:ext uri="{9D8B030D-6E8A-4147-A177-3AD203B41FA5}">
                      <a16:colId xmlns:a16="http://schemas.microsoft.com/office/drawing/2014/main" val="2178071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a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d</a:t>
                      </a:r>
                      <a:r>
                        <a:rPr lang="sk-SK" dirty="0"/>
                        <a:t> = </a:t>
                      </a:r>
                      <a:r>
                        <a:rPr lang="sk-SK" i="1" dirty="0"/>
                        <a:t>h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c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i</a:t>
                      </a:r>
                      <a:r>
                        <a:rPr lang="sk-SK" dirty="0"/>
                        <a:t> = </a:t>
                      </a:r>
                      <a:r>
                        <a:rPr lang="sk-SK" i="1" dirty="0"/>
                        <a:t>d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a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c</a:t>
                      </a:r>
                      <a:r>
                        <a:rPr lang="sk-SK" dirty="0"/>
                        <a:t> =</a:t>
                      </a:r>
                      <a:r>
                        <a:rPr lang="sk-SK" i="1" dirty="0"/>
                        <a:t> e </a:t>
                      </a:r>
                      <a:r>
                        <a:rPr lang="sk-SK" dirty="0"/>
                        <a:t>+ </a:t>
                      </a:r>
                      <a:r>
                        <a:rPr lang="sk-SK" i="1" dirty="0"/>
                        <a:t>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32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a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c</a:t>
                      </a:r>
                      <a:r>
                        <a:rPr lang="sk-SK" dirty="0"/>
                        <a:t> =</a:t>
                      </a:r>
                      <a:r>
                        <a:rPr lang="sk-SK" i="1" dirty="0"/>
                        <a:t> e </a:t>
                      </a:r>
                      <a:r>
                        <a:rPr lang="sk-SK" dirty="0"/>
                        <a:t>+ </a:t>
                      </a:r>
                      <a:r>
                        <a:rPr lang="sk-SK" i="1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i="1" dirty="0"/>
                        <a:t>a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d</a:t>
                      </a:r>
                      <a:r>
                        <a:rPr lang="sk-SK" dirty="0"/>
                        <a:t> = </a:t>
                      </a:r>
                      <a:r>
                        <a:rPr lang="sk-SK" i="1" dirty="0"/>
                        <a:t>h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a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d</a:t>
                      </a:r>
                      <a:r>
                        <a:rPr lang="sk-SK" dirty="0"/>
                        <a:t> = </a:t>
                      </a:r>
                      <a:r>
                        <a:rPr lang="sk-SK" i="1" dirty="0"/>
                        <a:t>h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1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c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i</a:t>
                      </a:r>
                      <a:r>
                        <a:rPr lang="sk-SK" dirty="0"/>
                        <a:t> = </a:t>
                      </a:r>
                      <a:r>
                        <a:rPr lang="sk-SK" i="1" dirty="0"/>
                        <a:t>d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i="1" dirty="0"/>
                        <a:t>a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c</a:t>
                      </a:r>
                      <a:r>
                        <a:rPr lang="sk-SK" dirty="0"/>
                        <a:t> =</a:t>
                      </a:r>
                      <a:r>
                        <a:rPr lang="sk-SK" i="1" dirty="0"/>
                        <a:t> e </a:t>
                      </a:r>
                      <a:r>
                        <a:rPr lang="sk-SK" dirty="0"/>
                        <a:t>+ </a:t>
                      </a:r>
                      <a:r>
                        <a:rPr lang="sk-SK" i="1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i="1" dirty="0"/>
                        <a:t>a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d</a:t>
                      </a:r>
                      <a:r>
                        <a:rPr lang="sk-SK" dirty="0"/>
                        <a:t> = </a:t>
                      </a:r>
                      <a:r>
                        <a:rPr lang="sk-SK" i="1" dirty="0"/>
                        <a:t>h</a:t>
                      </a:r>
                      <a:r>
                        <a:rPr lang="sk-SK" dirty="0"/>
                        <a:t> + </a:t>
                      </a:r>
                      <a:r>
                        <a:rPr lang="sk-SK" i="1" dirty="0"/>
                        <a:t>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282262"/>
                  </a:ext>
                </a:extLst>
              </a:tr>
            </a:tbl>
          </a:graphicData>
        </a:graphic>
      </p:graphicFrame>
      <p:cxnSp>
        <p:nvCxnSpPr>
          <p:cNvPr id="18" name="Rovná spojovacia šípka 17">
            <a:extLst>
              <a:ext uri="{FF2B5EF4-FFF2-40B4-BE49-F238E27FC236}">
                <a16:creationId xmlns:a16="http://schemas.microsoft.com/office/drawing/2014/main" id="{A333AD77-B072-4DBB-B101-A97D610F99E1}"/>
              </a:ext>
            </a:extLst>
          </p:cNvPr>
          <p:cNvCxnSpPr>
            <a:cxnSpLocks/>
          </p:cNvCxnSpPr>
          <p:nvPr/>
        </p:nvCxnSpPr>
        <p:spPr>
          <a:xfrm>
            <a:off x="4091568" y="5507742"/>
            <a:ext cx="2588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43526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Otázky a odpovede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191F2-AF56-4AE8-8A1F-456C977B3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427563" cy="4667251"/>
          </a:xfrm>
        </p:spPr>
        <p:txBody>
          <a:bodyPr>
            <a:normAutofit/>
          </a:bodyPr>
          <a:lstStyle/>
          <a:p>
            <a:pPr algn="just"/>
            <a:r>
              <a:rPr lang="sk-SK" b="1" dirty="0"/>
              <a:t>Otázka: </a:t>
            </a:r>
            <a:r>
              <a:rPr lang="sk-SK" dirty="0"/>
              <a:t>Uvedený dôkaz Vety 3.7 a Vety 3.33 nezafunguje. Viete dané tvrdenie dokázať inak? Platí tvrdenie vôbec? </a:t>
            </a:r>
          </a:p>
          <a:p>
            <a:pPr algn="just"/>
            <a:r>
              <a:rPr lang="sk-SK" b="1" dirty="0"/>
              <a:t>Odpoveď:</a:t>
            </a:r>
            <a:r>
              <a:rPr lang="en-US" b="1" dirty="0"/>
              <a:t> </a:t>
            </a:r>
            <a:r>
              <a:rPr lang="sk-SK" dirty="0"/>
              <a:t>	Dodatočne sme prišli na to, že dôkaz oboch viet je chybný. </a:t>
            </a:r>
          </a:p>
          <a:p>
            <a:pPr algn="just"/>
            <a:r>
              <a:rPr lang="sk-SK" dirty="0"/>
              <a:t>Veta </a:t>
            </a:r>
            <a:r>
              <a:rPr lang="sk-SK"/>
              <a:t>3.33 neplatí - </a:t>
            </a:r>
            <a:r>
              <a:rPr lang="sk-SK" dirty="0" err="1"/>
              <a:t>kontrapríkladom</a:t>
            </a:r>
            <a:r>
              <a:rPr lang="sk-SK" dirty="0"/>
              <a:t> je napríklad graf K</a:t>
            </a:r>
            <a:r>
              <a:rPr lang="sk-SK" baseline="-25000" dirty="0"/>
              <a:t>1,3</a:t>
            </a:r>
            <a:r>
              <a:rPr lang="sk-SK" dirty="0"/>
              <a:t>, ktorý je vrcholovo multiplikatívny magický, ale akýkoľvek menší graf nie je.</a:t>
            </a:r>
          </a:p>
          <a:p>
            <a:pPr algn="just"/>
            <a:r>
              <a:rPr lang="sk-SK" dirty="0"/>
              <a:t>Domnievame sa, že ani Veta 3.7 neplatí. </a:t>
            </a:r>
            <a:r>
              <a:rPr lang="sk-SK" dirty="0" err="1"/>
              <a:t>Kontrapríklad</a:t>
            </a:r>
            <a:r>
              <a:rPr lang="sk-SK" dirty="0"/>
              <a:t> nájsť nevieme, lebo všetky nájdené vrcholovo bimagické grafy sú </a:t>
            </a:r>
            <a:r>
              <a:rPr lang="sk-SK" dirty="0" err="1"/>
              <a:t>bezmostové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45527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Otázky a odpovede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191F2-AF56-4AE8-8A1F-456C977B3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427563" cy="4667251"/>
          </a:xfrm>
        </p:spPr>
        <p:txBody>
          <a:bodyPr>
            <a:normAutofit/>
          </a:bodyPr>
          <a:lstStyle/>
          <a:p>
            <a:pPr algn="just"/>
            <a:r>
              <a:rPr lang="sk-SK" b="1" dirty="0"/>
              <a:t>Otázka: </a:t>
            </a:r>
            <a:r>
              <a:rPr lang="sk-SK" dirty="0"/>
              <a:t>Viete doplniť alebo opraviť indukciu v dôkaze Vety 3.10 a Vety 3.36, aby dokazovala uvedené tvrdenie?</a:t>
            </a:r>
            <a:endParaRPr lang="sk-SK" b="1" dirty="0"/>
          </a:p>
          <a:p>
            <a:pPr algn="just"/>
            <a:r>
              <a:rPr lang="sk-SK" b="1" dirty="0"/>
              <a:t>Odpoveď:</a:t>
            </a:r>
            <a:r>
              <a:rPr lang="en-US" b="1" dirty="0"/>
              <a:t> </a:t>
            </a:r>
            <a:r>
              <a:rPr lang="sk-SK" dirty="0"/>
              <a:t>	Indukciu doplníme nasledovne: Ak </a:t>
            </a:r>
            <a:r>
              <a:rPr lang="sk-SK" dirty="0" err="1"/>
              <a:t>K</a:t>
            </a:r>
            <a:r>
              <a:rPr lang="sk-SK" baseline="-25000" dirty="0" err="1"/>
              <a:t>i,j</a:t>
            </a:r>
            <a:r>
              <a:rPr lang="sk-SK" dirty="0"/>
              <a:t> je vrcholovo bimagický, tak to platí aj pre K</a:t>
            </a:r>
            <a:r>
              <a:rPr lang="sk-SK" baseline="-25000" dirty="0"/>
              <a:t>i+2,j+3</a:t>
            </a:r>
            <a:r>
              <a:rPr lang="sk-SK" dirty="0"/>
              <a:t>, aj pre K</a:t>
            </a:r>
            <a:r>
              <a:rPr lang="sk-SK" baseline="-25000" dirty="0"/>
              <a:t>i+3,j+2</a:t>
            </a:r>
            <a:r>
              <a:rPr lang="sk-SK" dirty="0"/>
              <a:t> ak </a:t>
            </a:r>
            <a:r>
              <a:rPr lang="sk-SK" i="1" dirty="0"/>
              <a:t>i</a:t>
            </a:r>
            <a:r>
              <a:rPr lang="sk-SK" dirty="0"/>
              <a:t> </a:t>
            </a:r>
            <a:r>
              <a:rPr lang="en-US" dirty="0"/>
              <a:t>&lt; </a:t>
            </a:r>
            <a:r>
              <a:rPr lang="sk-SK" i="1" dirty="0"/>
              <a:t>j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00487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Otázky a odpovede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191F2-AF56-4AE8-8A1F-456C977B3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427563" cy="4667251"/>
          </a:xfrm>
        </p:spPr>
        <p:txBody>
          <a:bodyPr>
            <a:normAutofit/>
          </a:bodyPr>
          <a:lstStyle/>
          <a:p>
            <a:pPr algn="just"/>
            <a:r>
              <a:rPr lang="sk-SK" b="1" dirty="0"/>
              <a:t>Otázka: </a:t>
            </a:r>
            <a:r>
              <a:rPr lang="sk-SK" dirty="0"/>
              <a:t>Ako vieme, že v dôkaze Vety 3.18 je množina hrán </a:t>
            </a:r>
            <a:r>
              <a:rPr lang="en-US" dirty="0"/>
              <a:t>{</a:t>
            </a:r>
            <a:r>
              <a:rPr lang="sk-SK" i="1" dirty="0"/>
              <a:t>a</a:t>
            </a:r>
            <a:r>
              <a:rPr lang="sk-SK" baseline="-25000" dirty="0"/>
              <a:t>1</a:t>
            </a:r>
            <a:r>
              <a:rPr lang="sk-SK" dirty="0"/>
              <a:t>,</a:t>
            </a:r>
            <a:r>
              <a:rPr lang="en-US" dirty="0"/>
              <a:t> … , </a:t>
            </a:r>
            <a:r>
              <a:rPr lang="sk-SK" i="1" dirty="0"/>
              <a:t>a</a:t>
            </a:r>
            <a:r>
              <a:rPr lang="en-US" baseline="-25000" dirty="0"/>
              <a:t>n</a:t>
            </a:r>
            <a:r>
              <a:rPr lang="en-US" dirty="0"/>
              <a:t>}</a:t>
            </a:r>
            <a:r>
              <a:rPr lang="sk-SK" dirty="0"/>
              <a:t> neprázdna?</a:t>
            </a:r>
            <a:endParaRPr lang="sk-SK" b="1" dirty="0"/>
          </a:p>
          <a:p>
            <a:pPr algn="just"/>
            <a:r>
              <a:rPr lang="sk-SK" b="1" dirty="0"/>
              <a:t>Odpoveď:</a:t>
            </a:r>
            <a:r>
              <a:rPr lang="en-US" b="1" dirty="0"/>
              <a:t> </a:t>
            </a:r>
            <a:r>
              <a:rPr lang="sk-SK" dirty="0"/>
              <a:t>	Daná množina môže byť prázdna, ale v takom prípade bude mať vrchol </a:t>
            </a:r>
            <a:r>
              <a:rPr lang="sk-SK" i="1" dirty="0"/>
              <a:t>w</a:t>
            </a:r>
            <a:r>
              <a:rPr lang="sk-SK" dirty="0"/>
              <a:t> stupeň 1. </a:t>
            </a:r>
          </a:p>
          <a:p>
            <a:pPr algn="just"/>
            <a:r>
              <a:rPr lang="sk-SK" dirty="0"/>
              <a:t>Keďže v grafe sú aspoň tri vrcholy </a:t>
            </a:r>
            <a:r>
              <a:rPr lang="sk-SK" i="1" dirty="0"/>
              <a:t>u</a:t>
            </a:r>
            <a:r>
              <a:rPr lang="sk-SK" dirty="0"/>
              <a:t>, </a:t>
            </a:r>
            <a:r>
              <a:rPr lang="sk-SK" i="1" dirty="0"/>
              <a:t>v</a:t>
            </a:r>
            <a:r>
              <a:rPr lang="sk-SK" dirty="0"/>
              <a:t>, w, tak na základe vety 3.17 odvodíme, že graf nie je hranovo bimagický.</a:t>
            </a:r>
          </a:p>
        </p:txBody>
      </p:sp>
    </p:spTree>
    <p:extLst>
      <p:ext uri="{BB962C8B-B14F-4D97-AF65-F5344CB8AC3E}">
        <p14:creationId xmlns:p14="http://schemas.microsoft.com/office/powerpoint/2010/main" val="27299825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Otázky a odpovede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191F2-AF56-4AE8-8A1F-456C977B3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427563" cy="4667251"/>
          </a:xfrm>
        </p:spPr>
        <p:txBody>
          <a:bodyPr>
            <a:normAutofit/>
          </a:bodyPr>
          <a:lstStyle/>
          <a:p>
            <a:pPr algn="just"/>
            <a:r>
              <a:rPr lang="sk-SK" b="1" dirty="0"/>
              <a:t>Otázka: </a:t>
            </a:r>
            <a:r>
              <a:rPr lang="sk-SK" dirty="0"/>
              <a:t>Ako v dôkaze Vety 3.25 vieme, že existuje hranovo bimagický kompletný bipartitný regulárny graf s nejakým ohodnotením?</a:t>
            </a:r>
            <a:endParaRPr lang="sk-SK" b="1" dirty="0"/>
          </a:p>
          <a:p>
            <a:pPr algn="just"/>
            <a:r>
              <a:rPr lang="sk-SK" b="1" dirty="0"/>
              <a:t>Odpoveď:</a:t>
            </a:r>
            <a:r>
              <a:rPr lang="en-US" b="1" dirty="0"/>
              <a:t> </a:t>
            </a:r>
            <a:r>
              <a:rPr lang="sk-SK" dirty="0"/>
              <a:t>	</a:t>
            </a:r>
            <a:r>
              <a:rPr lang="sk-SK" b="1" dirty="0"/>
              <a:t>Semimagické štvorce </a:t>
            </a:r>
            <a:r>
              <a:rPr lang="sk-SK" dirty="0"/>
              <a:t>veľkosti </a:t>
            </a:r>
            <a:r>
              <a:rPr lang="sk-SK" i="1" dirty="0"/>
              <a:t>n</a:t>
            </a:r>
            <a:r>
              <a:rPr lang="sk-SK" dirty="0"/>
              <a:t> x </a:t>
            </a:r>
            <a:r>
              <a:rPr lang="sk-SK" i="1" dirty="0"/>
              <a:t>n</a:t>
            </a:r>
            <a:r>
              <a:rPr lang="sk-SK" dirty="0"/>
              <a:t> sú ekvivalentné kompletným bipartitným regulárnym </a:t>
            </a:r>
            <a:r>
              <a:rPr lang="sk-SK" b="1" dirty="0"/>
              <a:t>magickým</a:t>
            </a:r>
            <a:r>
              <a:rPr lang="sk-SK" dirty="0"/>
              <a:t> grafom.</a:t>
            </a:r>
          </a:p>
          <a:p>
            <a:pPr algn="just"/>
            <a:r>
              <a:rPr lang="sk-SK" dirty="0"/>
              <a:t>Analogicky:</a:t>
            </a:r>
            <a:r>
              <a:rPr lang="sk-SK" b="1" dirty="0"/>
              <a:t> Semibimagické </a:t>
            </a:r>
            <a:r>
              <a:rPr lang="sk-SK" dirty="0"/>
              <a:t>štvorce veľkosti </a:t>
            </a:r>
            <a:r>
              <a:rPr lang="sk-SK" i="1" dirty="0"/>
              <a:t>n</a:t>
            </a:r>
            <a:r>
              <a:rPr lang="sk-SK" dirty="0"/>
              <a:t> x </a:t>
            </a:r>
            <a:r>
              <a:rPr lang="sk-SK" i="1" dirty="0"/>
              <a:t>n</a:t>
            </a:r>
            <a:r>
              <a:rPr lang="sk-SK" dirty="0"/>
              <a:t> sú ekvivalentné kompletným bipartitným regulárnym </a:t>
            </a:r>
            <a:r>
              <a:rPr lang="sk-SK" b="1" dirty="0"/>
              <a:t>hranovo bimagickým</a:t>
            </a:r>
            <a:r>
              <a:rPr lang="sk-SK" dirty="0"/>
              <a:t> grafom.</a:t>
            </a:r>
          </a:p>
          <a:p>
            <a:pPr algn="just"/>
            <a:r>
              <a:rPr lang="sk-SK" dirty="0"/>
              <a:t>Sú známe semibimagické štvorce pre </a:t>
            </a:r>
            <a:r>
              <a:rPr lang="sk-SK" i="1" dirty="0"/>
              <a:t>n</a:t>
            </a:r>
            <a:r>
              <a:rPr lang="sk-SK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≥</a:t>
            </a:r>
            <a:r>
              <a:rPr lang="en-US" dirty="0">
                <a:ea typeface="Cambria Math" panose="02040503050406030204" pitchFamily="18" charset="0"/>
              </a:rPr>
              <a:t> 4</a:t>
            </a:r>
            <a:r>
              <a:rPr lang="sk-SK" dirty="0">
                <a:ea typeface="Cambria Math" panose="02040503050406030204" pitchFamily="18" charset="0"/>
              </a:rPr>
              <a:t>, čiže </a:t>
            </a:r>
            <a:r>
              <a:rPr lang="sk-SK" dirty="0" err="1">
                <a:ea typeface="Cambria Math" panose="02040503050406030204" pitchFamily="18" charset="0"/>
              </a:rPr>
              <a:t>K</a:t>
            </a:r>
            <a:r>
              <a:rPr lang="sk-SK" i="1" baseline="-25000" dirty="0" err="1">
                <a:ea typeface="Cambria Math" panose="02040503050406030204" pitchFamily="18" charset="0"/>
              </a:rPr>
              <a:t>n,n</a:t>
            </a:r>
            <a:r>
              <a:rPr lang="sk-SK" i="1" dirty="0">
                <a:ea typeface="Cambria Math" panose="02040503050406030204" pitchFamily="18" charset="0"/>
              </a:rPr>
              <a:t> </a:t>
            </a:r>
            <a:r>
              <a:rPr lang="sk-SK" dirty="0">
                <a:ea typeface="Cambria Math" panose="02040503050406030204" pitchFamily="18" charset="0"/>
              </a:rPr>
              <a:t>je hranovo bimagický pre </a:t>
            </a:r>
            <a:r>
              <a:rPr lang="sk-SK" i="1" dirty="0"/>
              <a:t>n</a:t>
            </a:r>
            <a:r>
              <a:rPr lang="sk-SK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≥</a:t>
            </a:r>
            <a:r>
              <a:rPr lang="en-US" dirty="0">
                <a:ea typeface="Cambria Math" panose="02040503050406030204" pitchFamily="18" charset="0"/>
              </a:rPr>
              <a:t> 4</a:t>
            </a:r>
            <a:r>
              <a:rPr lang="sk-SK" dirty="0">
                <a:ea typeface="Cambria Math" panose="02040503050406030204" pitchFamily="18" charset="0"/>
              </a:rPr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486440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5699B5-A8E8-4B0C-A79A-BB7BD2CF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Otázky a odpovede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191F2-AF56-4AE8-8A1F-456C977B3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427563" cy="4667251"/>
          </a:xfrm>
        </p:spPr>
        <p:txBody>
          <a:bodyPr>
            <a:normAutofit/>
          </a:bodyPr>
          <a:lstStyle/>
          <a:p>
            <a:pPr algn="just"/>
            <a:r>
              <a:rPr lang="sk-SK" dirty="0"/>
              <a:t>Príklad pre </a:t>
            </a:r>
            <a:r>
              <a:rPr lang="sk-SK" b="1" dirty="0"/>
              <a:t>semibimagický</a:t>
            </a:r>
            <a:r>
              <a:rPr lang="sk-SK" dirty="0"/>
              <a:t> štvorec veľkosti 4x4:</a:t>
            </a:r>
          </a:p>
          <a:p>
            <a:pPr algn="just"/>
            <a:endParaRPr lang="sk-SK" dirty="0"/>
          </a:p>
          <a:p>
            <a:pPr algn="just"/>
            <a:endParaRPr lang="sk-SK" dirty="0"/>
          </a:p>
          <a:p>
            <a:pPr algn="just"/>
            <a:endParaRPr lang="sk-SK" dirty="0"/>
          </a:p>
          <a:p>
            <a:pPr algn="just"/>
            <a:r>
              <a:rPr lang="sk-SK" dirty="0"/>
              <a:t>Ekvivalentný hranovo bimagický graf K</a:t>
            </a:r>
            <a:r>
              <a:rPr lang="sk-SK" baseline="-25000" dirty="0"/>
              <a:t>4,4</a:t>
            </a:r>
            <a:r>
              <a:rPr lang="sk-SK" dirty="0"/>
              <a:t> </a:t>
            </a:r>
          </a:p>
          <a:p>
            <a:pPr algn="just"/>
            <a:endParaRPr lang="sk-SK" dirty="0"/>
          </a:p>
          <a:p>
            <a:pPr algn="just"/>
            <a:endParaRPr lang="sk-SK" dirty="0"/>
          </a:p>
        </p:txBody>
      </p:sp>
      <p:pic>
        <p:nvPicPr>
          <p:cNvPr id="5" name="Obrázok 4" descr="Obrázok, na ktorom je stôl&#10;&#10;Automaticky generovaný popis">
            <a:extLst>
              <a:ext uri="{FF2B5EF4-FFF2-40B4-BE49-F238E27FC236}">
                <a16:creationId xmlns:a16="http://schemas.microsoft.com/office/drawing/2014/main" id="{96AF95B6-D16A-4B09-9877-A00D6AD0AA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763" y="2307912"/>
            <a:ext cx="7114474" cy="1532349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2E94831D-4BFB-4687-9777-95F9D2E23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737" y="4322549"/>
            <a:ext cx="3860488" cy="187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80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TM03090430[[fn=Pruhované]]</Template>
  <TotalTime>3245</TotalTime>
  <Words>2679</Words>
  <Application>Microsoft Office PowerPoint</Application>
  <PresentationFormat>Širokouhlá</PresentationFormat>
  <Paragraphs>339</Paragraphs>
  <Slides>43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43</vt:i4>
      </vt:variant>
    </vt:vector>
  </HeadingPairs>
  <TitlesOfParts>
    <vt:vector size="48" baseType="lpstr">
      <vt:lpstr>Arial</vt:lpstr>
      <vt:lpstr>Calibri</vt:lpstr>
      <vt:lpstr>Calibri Light</vt:lpstr>
      <vt:lpstr>Cambria Math</vt:lpstr>
      <vt:lpstr>Office Theme</vt:lpstr>
      <vt:lpstr>Magické útvary</vt:lpstr>
      <vt:lpstr>Magické útvary</vt:lpstr>
      <vt:lpstr>Magické štvorce</vt:lpstr>
      <vt:lpstr>Magické obdĺžniky</vt:lpstr>
      <vt:lpstr>Magické grafy</vt:lpstr>
      <vt:lpstr>Multiplikatívne útvary</vt:lpstr>
      <vt:lpstr>Bimagické útvary</vt:lpstr>
      <vt:lpstr>Multiplikatívne magické útvary</vt:lpstr>
      <vt:lpstr>Ciele práce</vt:lpstr>
      <vt:lpstr>Implementácia algoritmov</vt:lpstr>
      <vt:lpstr>Známe otvorené problémy</vt:lpstr>
      <vt:lpstr>Magický štvorec so 6 druhými mocninami</vt:lpstr>
      <vt:lpstr>Nové otvorené problémy</vt:lpstr>
      <vt:lpstr>Vrcholovo bimagické grafy</vt:lpstr>
      <vt:lpstr>Vrcholovo bimagické grafy</vt:lpstr>
      <vt:lpstr>Vrcholovo bimagické grafy</vt:lpstr>
      <vt:lpstr>Vrcholovo superbimagické grafy</vt:lpstr>
      <vt:lpstr>Vrcholovo superbimagické grafy</vt:lpstr>
      <vt:lpstr>Vrcholovo superbimagické grafy</vt:lpstr>
      <vt:lpstr>Hranovo bimagické grafy</vt:lpstr>
      <vt:lpstr>Hranovo bimagické grafy</vt:lpstr>
      <vt:lpstr>Vrcholovo multiplikatívne magické grafy</vt:lpstr>
      <vt:lpstr>Vrcholovo multiplikatívne magické grafy</vt:lpstr>
      <vt:lpstr>Ďalšie nové otvorené problémy</vt:lpstr>
      <vt:lpstr>Ciele práce</vt:lpstr>
      <vt:lpstr>Zdroje obrázkov</vt:lpstr>
      <vt:lpstr>Ďakujem za pozornosť</vt:lpstr>
      <vt:lpstr>Zhrnutie posudkov</vt:lpstr>
      <vt:lpstr>Otázky a odpovede</vt:lpstr>
      <vt:lpstr>Otázky a odpovede</vt:lpstr>
      <vt:lpstr>Otázky a odpovede</vt:lpstr>
      <vt:lpstr>Otázky a odpovede</vt:lpstr>
      <vt:lpstr>Otázky a odpovede</vt:lpstr>
      <vt:lpstr>Otázky a odpovede</vt:lpstr>
      <vt:lpstr>Otázky a odpovede</vt:lpstr>
      <vt:lpstr>Otázky a odpovede</vt:lpstr>
      <vt:lpstr>Otázky a odpovede</vt:lpstr>
      <vt:lpstr>Otázky a odpovede</vt:lpstr>
      <vt:lpstr>Otázky a odpovede</vt:lpstr>
      <vt:lpstr>Otázky a odpovede</vt:lpstr>
      <vt:lpstr>Otázky a odpovede</vt:lpstr>
      <vt:lpstr>Otázky a odpovede</vt:lpstr>
      <vt:lpstr>Otázky a odpovede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Magické útvary</dc:title>
  <dc:creator>Bíró Richard</dc:creator>
  <cp:lastModifiedBy>Bíró Richard</cp:lastModifiedBy>
  <cp:revision>234</cp:revision>
  <dcterms:created xsi:type="dcterms:W3CDTF">2020-11-21T19:01:17Z</dcterms:created>
  <dcterms:modified xsi:type="dcterms:W3CDTF">2021-06-21T20:43:15Z</dcterms:modified>
</cp:coreProperties>
</file>