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1" r:id="rId3"/>
    <p:sldId id="260" r:id="rId4"/>
    <p:sldId id="257" r:id="rId5"/>
    <p:sldId id="258" r:id="rId6"/>
    <p:sldId id="259" r:id="rId7"/>
    <p:sldId id="263" r:id="rId8"/>
    <p:sldId id="272" r:id="rId9"/>
    <p:sldId id="267" r:id="rId10"/>
    <p:sldId id="265" r:id="rId11"/>
    <p:sldId id="266" r:id="rId12"/>
    <p:sldId id="271" r:id="rId13"/>
    <p:sldId id="268" r:id="rId14"/>
    <p:sldId id="269" r:id="rId15"/>
    <p:sldId id="270" r:id="rId16"/>
    <p:sldId id="26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6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9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93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0693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42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82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67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37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1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9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5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7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52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755F3-EE7B-447C-B3A8-A96661FA3EFC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9DBA2-4F72-42C9-A1EC-E06BB134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794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Bezpečnostná</a:t>
            </a:r>
            <a:r>
              <a:rPr lang="en-US" b="1" dirty="0"/>
              <a:t> </a:t>
            </a:r>
            <a:r>
              <a:rPr lang="en-US" b="1" dirty="0" err="1"/>
              <a:t>analýza</a:t>
            </a:r>
            <a:r>
              <a:rPr lang="en-US" b="1" dirty="0"/>
              <a:t> </a:t>
            </a:r>
            <a:r>
              <a:rPr lang="en-US" b="1" dirty="0" err="1"/>
              <a:t>vybraných</a:t>
            </a:r>
            <a:r>
              <a:rPr lang="en-US" b="1" dirty="0"/>
              <a:t> </a:t>
            </a:r>
            <a:r>
              <a:rPr lang="en-US" b="1" dirty="0" err="1"/>
              <a:t>hardvérových</a:t>
            </a:r>
            <a:r>
              <a:rPr lang="en-US" b="1" dirty="0"/>
              <a:t> </a:t>
            </a:r>
            <a:r>
              <a:rPr lang="en-US" b="1" dirty="0" err="1"/>
              <a:t>zariadení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79308" y="3602037"/>
            <a:ext cx="6812692" cy="2963519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sk-SK" sz="3000" cap="none" dirty="0">
                <a:solidFill>
                  <a:schemeClr val="tx1"/>
                </a:solidFill>
                <a:latin typeface="Arial Narrow" panose="020B0606020202030204" pitchFamily="34" charset="0"/>
              </a:rPr>
              <a:t>Autor: Tomáš Paulík</a:t>
            </a:r>
          </a:p>
          <a:p>
            <a:r>
              <a:rPr lang="sk-SK" sz="3000" cap="none" dirty="0">
                <a:solidFill>
                  <a:schemeClr val="tx1"/>
                </a:solidFill>
                <a:latin typeface="Arial Narrow" panose="020B0606020202030204" pitchFamily="34" charset="0"/>
              </a:rPr>
              <a:t>Školiteľ:</a:t>
            </a:r>
            <a:r>
              <a:rPr lang="en-US" sz="3000" cap="none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3000" cap="none" dirty="0" err="1">
                <a:solidFill>
                  <a:schemeClr val="tx1"/>
                </a:solidFill>
                <a:latin typeface="Arial Narrow" panose="020B0606020202030204" pitchFamily="34" charset="0"/>
              </a:rPr>
              <a:t>RNDr</a:t>
            </a:r>
            <a:r>
              <a:rPr lang="en-US" sz="3000" cap="none" dirty="0">
                <a:solidFill>
                  <a:schemeClr val="tx1"/>
                </a:solidFill>
                <a:latin typeface="Arial Narrow" panose="020B0606020202030204" pitchFamily="34" charset="0"/>
              </a:rPr>
              <a:t>. Richard </a:t>
            </a:r>
            <a:r>
              <a:rPr lang="en-US" sz="3000" cap="none" dirty="0" err="1">
                <a:solidFill>
                  <a:schemeClr val="tx1"/>
                </a:solidFill>
                <a:latin typeface="Arial Narrow" panose="020B0606020202030204" pitchFamily="34" charset="0"/>
              </a:rPr>
              <a:t>Ostertág</a:t>
            </a:r>
            <a:r>
              <a:rPr lang="en-US" sz="3000" cap="none" dirty="0">
                <a:solidFill>
                  <a:schemeClr val="tx1"/>
                </a:solidFill>
                <a:latin typeface="Arial Narrow" panose="020B0606020202030204" pitchFamily="34" charset="0"/>
              </a:rPr>
              <a:t> PhD.</a:t>
            </a:r>
            <a:endParaRPr lang="sk-SK" sz="3000" cap="none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072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UNISIEť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41982"/>
          </a:xfrm>
        </p:spPr>
        <p:txBody>
          <a:bodyPr/>
          <a:lstStyle/>
          <a:p>
            <a:r>
              <a:rPr lang="sk-SK" sz="3200" dirty="0"/>
              <a:t>Podporuje funkciu aktualizácie databázy identifikátorov cez dátový </a:t>
            </a:r>
            <a:r>
              <a:rPr lang="sk-SK" sz="3200" dirty="0" err="1"/>
              <a:t>iButton</a:t>
            </a:r>
            <a:endParaRPr lang="sk-SK" sz="3200" dirty="0"/>
          </a:p>
          <a:p>
            <a:r>
              <a:rPr lang="sk-SK" sz="3200" dirty="0"/>
              <a:t>Nameranie komunikácie</a:t>
            </a:r>
          </a:p>
          <a:p>
            <a:r>
              <a:rPr lang="sk-SK" sz="3200" dirty="0"/>
              <a:t>Zdĺhavá analýza nameraných dát</a:t>
            </a:r>
          </a:p>
          <a:p>
            <a:r>
              <a:rPr lang="sk-SK" sz="3200" dirty="0"/>
              <a:t>Testovanie rôznych typov útokov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228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2" y="66583"/>
            <a:ext cx="9905998" cy="1478570"/>
          </a:xfrm>
        </p:spPr>
        <p:txBody>
          <a:bodyPr/>
          <a:lstStyle/>
          <a:p>
            <a:r>
              <a:rPr lang="sk-SK" dirty="0"/>
              <a:t>Ukážka analýzy nameraných dát</a:t>
            </a:r>
            <a:endParaRPr lang="en-US" dirty="0"/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6137A2E9-F42B-4F7D-BE21-35C70B9F72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468" y="2514328"/>
            <a:ext cx="1533333" cy="14095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55FBADC9-4069-47B3-B01F-5D943F9D7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614" y="2518994"/>
            <a:ext cx="2896771" cy="182001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9" name="Obrázok 8">
            <a:extLst>
              <a:ext uri="{FF2B5EF4-FFF2-40B4-BE49-F238E27FC236}">
                <a16:creationId xmlns:a16="http://schemas.microsoft.com/office/drawing/2014/main" id="{C2A3DE65-EE87-4A8F-A59F-420A5C6F4F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722" y="2518994"/>
            <a:ext cx="2200582" cy="224821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364201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1" y="784745"/>
            <a:ext cx="9906000" cy="920487"/>
          </a:xfrm>
        </p:spPr>
        <p:txBody>
          <a:bodyPr>
            <a:normAutofit/>
          </a:bodyPr>
          <a:lstStyle/>
          <a:p>
            <a:r>
              <a:rPr lang="sk-SK" sz="4400" dirty="0"/>
              <a:t>Testované útoky</a:t>
            </a:r>
            <a:endParaRPr lang="en-US" sz="4400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1141411" y="2040125"/>
            <a:ext cx="9906000" cy="3421561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Útok využívajúci prichádzajúci reset pulz ako časový postranný kanál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Útok využívajúci LED diódu ako postranný časový kanál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Útok testujúci odhalenie hesla nutného pre aktualizáciu operačnej jednotky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Testovanie možností využiť znalosť hesla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074207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517779"/>
          </a:xfrm>
        </p:spPr>
        <p:txBody>
          <a:bodyPr>
            <a:normAutofit fontScale="90000"/>
          </a:bodyPr>
          <a:lstStyle/>
          <a:p>
            <a:r>
              <a:rPr lang="sk-SK" dirty="0"/>
              <a:t>Nameranie časovej závislosti od počtu zhodných znakov</a:t>
            </a:r>
            <a:endParaRPr lang="en-US" dirty="0"/>
          </a:p>
        </p:txBody>
      </p:sp>
      <p:pic>
        <p:nvPicPr>
          <p:cNvPr id="6" name="Zástupný objekt pre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200" y="1299721"/>
            <a:ext cx="6547368" cy="420533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Otestovali sme aktualizovať operačnú jednotku so zlým heslom, ktoré sa líšilo už v prvom znaku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Následne sme skúsili opačný extrém a to aktualizovanie operačnej jednotky s heslom líšiacim sa až v poslednom možnom znaku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Našli sme lineárnu závislosť, ktorú </a:t>
            </a:r>
            <a:r>
              <a:rPr lang="en-US" dirty="0" err="1"/>
              <a:t>vieme</a:t>
            </a:r>
            <a:r>
              <a:rPr lang="en-US" dirty="0"/>
              <a:t> </a:t>
            </a:r>
            <a:r>
              <a:rPr lang="en-US" dirty="0" err="1"/>
              <a:t>vyu</a:t>
            </a:r>
            <a:r>
              <a:rPr lang="sk-SK" dirty="0"/>
              <a:t>žiť pri útoku na operačnú jednotku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850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Lineárna závislosť vyplývajúca z meraní</a:t>
            </a:r>
            <a:endParaRPr lang="en-US" dirty="0"/>
          </a:p>
        </p:txBody>
      </p:sp>
      <p:pic>
        <p:nvPicPr>
          <p:cNvPr id="5" name="Zástupný objekt pre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059" y="1919456"/>
            <a:ext cx="7222140" cy="406146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29607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1" y="616795"/>
            <a:ext cx="9906000" cy="866774"/>
          </a:xfrm>
        </p:spPr>
        <p:txBody>
          <a:bodyPr/>
          <a:lstStyle/>
          <a:p>
            <a:r>
              <a:rPr lang="sk-SK" dirty="0"/>
              <a:t>Realizácia útoku	</a:t>
            </a:r>
            <a:endParaRPr lang="en-US" dirty="0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1141411" y="1632857"/>
            <a:ext cx="9906000" cy="4166281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Čas, po ktorom sa testuje nové heslo je lineárne závislý od počtu </a:t>
            </a:r>
            <a:r>
              <a:rPr lang="sk-SK" sz="2800" cap="none" dirty="0" err="1"/>
              <a:t>správn</a:t>
            </a:r>
            <a:r>
              <a:rPr lang="en-US" sz="2800" cap="none" dirty="0"/>
              <a:t>y</a:t>
            </a:r>
            <a:r>
              <a:rPr lang="sk-SK" sz="2800" cap="none" dirty="0"/>
              <a:t>ch znakov hesla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Z meraní sme zistili, že časová závislosť je zhruba 1,5 ms za správny znak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Správne heslo vytvorí 200 </a:t>
            </a:r>
            <a:r>
              <a:rPr lang="en-US" sz="2800" cap="none" dirty="0" err="1"/>
              <a:t>ms</a:t>
            </a:r>
            <a:r>
              <a:rPr lang="sk-SK" sz="2800" cap="none" dirty="0"/>
              <a:t> pauzu do testovania ďalšieho bloku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/>
              <a:t>Vieme simulovať obsah všetkých blokov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cap="none" dirty="0" err="1"/>
              <a:t>Vieme</a:t>
            </a:r>
            <a:r>
              <a:rPr lang="en-US" sz="2800" cap="none" dirty="0"/>
              <a:t> </a:t>
            </a:r>
            <a:r>
              <a:rPr lang="sk-SK" sz="2800" cap="none" dirty="0"/>
              <a:t>zmeniť nastavenia operačnej jednotky aj obsah databázy DEK kľúčov</a:t>
            </a:r>
            <a:endParaRPr lang="en-US" sz="2800" cap="none" dirty="0"/>
          </a:p>
        </p:txBody>
      </p:sp>
    </p:spTree>
    <p:extLst>
      <p:ext uri="{BB962C8B-B14F-4D97-AF65-F5344CB8AC3E}">
        <p14:creationId xmlns:p14="http://schemas.microsoft.com/office/powerpoint/2010/main" val="4167220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Ďakujem za pozornosť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2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iButton</a:t>
            </a:r>
            <a:endParaRPr lang="en-US" dirty="0"/>
          </a:p>
        </p:txBody>
      </p:sp>
      <p:pic>
        <p:nvPicPr>
          <p:cNvPr id="5" name="Zástupný objekt pre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095" y="354907"/>
            <a:ext cx="4878387" cy="3252258"/>
          </a:xfrm>
        </p:spPr>
      </p:pic>
      <p:sp>
        <p:nvSpPr>
          <p:cNvPr id="6" name="Zástupný objekt pre obsah 5"/>
          <p:cNvSpPr>
            <a:spLocks noGrp="1"/>
          </p:cNvSpPr>
          <p:nvPr>
            <p:ph sz="half" idx="2"/>
          </p:nvPr>
        </p:nvSpPr>
        <p:spPr>
          <a:xfrm>
            <a:off x="1141413" y="2244647"/>
            <a:ext cx="10111473" cy="3541714"/>
          </a:xfrm>
        </p:spPr>
        <p:txBody>
          <a:bodyPr>
            <a:normAutofit lnSpcReduction="10000"/>
          </a:bodyPr>
          <a:lstStyle/>
          <a:p>
            <a:r>
              <a:rPr lang="en-US" sz="2800" dirty="0" err="1"/>
              <a:t>Počítačový</a:t>
            </a:r>
            <a:r>
              <a:rPr lang="en-US" sz="2800" dirty="0"/>
              <a:t> </a:t>
            </a:r>
            <a:r>
              <a:rPr lang="en-US" sz="2800" dirty="0" err="1"/>
              <a:t>čip</a:t>
            </a:r>
            <a:r>
              <a:rPr lang="en-US" sz="2800" dirty="0"/>
              <a:t> </a:t>
            </a:r>
            <a:r>
              <a:rPr lang="en-US" sz="2800" dirty="0" err="1"/>
              <a:t>uzatvorený</a:t>
            </a:r>
            <a:r>
              <a:rPr lang="en-US" sz="2800" dirty="0"/>
              <a:t> v 16 mm</a:t>
            </a:r>
            <a:r>
              <a:rPr lang="sk-SK" sz="2800" dirty="0"/>
              <a:t> oceli</a:t>
            </a:r>
          </a:p>
          <a:p>
            <a:r>
              <a:rPr lang="sk-SK" sz="2800" dirty="0"/>
              <a:t>Na obale má unikátny</a:t>
            </a:r>
            <a:r>
              <a:rPr lang="en-US" sz="2800" dirty="0"/>
              <a:t> 8</a:t>
            </a:r>
            <a:r>
              <a:rPr lang="sk-SK" sz="2800" dirty="0"/>
              <a:t>bytový identifikátor</a:t>
            </a:r>
          </a:p>
          <a:p>
            <a:r>
              <a:rPr lang="sk-SK" sz="2800" dirty="0"/>
              <a:t>Komunikuje cez obal – dátový konektor a uzemnenie pripojené k čipu vnútri</a:t>
            </a:r>
          </a:p>
          <a:p>
            <a:r>
              <a:rPr lang="sk-SK" sz="2800" dirty="0"/>
              <a:t>Komunikuje pomocou </a:t>
            </a:r>
            <a:r>
              <a:rPr lang="en-US" sz="2800" dirty="0"/>
              <a:t>1</a:t>
            </a:r>
            <a:r>
              <a:rPr lang="sk-SK" sz="2800" dirty="0"/>
              <a:t>-</a:t>
            </a:r>
            <a:r>
              <a:rPr lang="sk-SK" sz="2800" dirty="0" err="1"/>
              <a:t>wire</a:t>
            </a:r>
            <a:r>
              <a:rPr lang="sk-SK" sz="2800" dirty="0"/>
              <a:t> protokolu</a:t>
            </a:r>
          </a:p>
          <a:p>
            <a:r>
              <a:rPr lang="sk-SK" sz="2800" dirty="0"/>
              <a:t>Rôzne triedy podľa využitia</a:t>
            </a:r>
            <a:endParaRPr lang="en-US" sz="2800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D33FA377-4815-4DD5-90BD-1F41E4A4A7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634" y="4072571"/>
            <a:ext cx="2420595" cy="259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68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1-wire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41413" y="1686536"/>
            <a:ext cx="9905999" cy="3541714"/>
          </a:xfrm>
        </p:spPr>
        <p:txBody>
          <a:bodyPr>
            <a:normAutofit/>
          </a:bodyPr>
          <a:lstStyle/>
          <a:p>
            <a:r>
              <a:rPr lang="sk-SK" sz="2800" dirty="0"/>
              <a:t>Prenos sa uskutočňuje cez </a:t>
            </a:r>
            <a:r>
              <a:rPr lang="sk-SK" sz="2800" dirty="0" err="1"/>
              <a:t>half-duplex</a:t>
            </a:r>
            <a:r>
              <a:rPr lang="sk-SK" sz="2800" dirty="0"/>
              <a:t> asynchrónne </a:t>
            </a:r>
          </a:p>
          <a:p>
            <a:r>
              <a:rPr lang="sk-SK" sz="2800" dirty="0"/>
              <a:t>Má role </a:t>
            </a:r>
            <a:r>
              <a:rPr lang="sk-SK" sz="2800" dirty="0" err="1"/>
              <a:t>master</a:t>
            </a:r>
            <a:r>
              <a:rPr lang="sk-SK" sz="2800" dirty="0"/>
              <a:t> a </a:t>
            </a:r>
            <a:r>
              <a:rPr lang="sk-SK" sz="2800" dirty="0" err="1"/>
              <a:t>slave</a:t>
            </a:r>
            <a:endParaRPr lang="sk-SK" sz="2800" dirty="0"/>
          </a:p>
          <a:p>
            <a:r>
              <a:rPr lang="sk-SK" sz="2800" dirty="0"/>
              <a:t>Komunikácia v časových úsekoch generovaných </a:t>
            </a:r>
            <a:r>
              <a:rPr lang="sk-SK" sz="2800" dirty="0" err="1"/>
              <a:t>masterom</a:t>
            </a:r>
            <a:endParaRPr lang="sk-SK" sz="2800" dirty="0"/>
          </a:p>
          <a:p>
            <a:r>
              <a:rPr lang="sk-SK" sz="2800" dirty="0"/>
              <a:t>Základné prechody v komunikácii : reset pulz, </a:t>
            </a:r>
            <a:r>
              <a:rPr lang="sk-SK" sz="2800" dirty="0" err="1"/>
              <a:t>presence</a:t>
            </a:r>
            <a:r>
              <a:rPr lang="sk-SK" sz="2800" dirty="0"/>
              <a:t> pulz,</a:t>
            </a:r>
            <a:r>
              <a:rPr lang="en-US" sz="2800" dirty="0"/>
              <a:t> </a:t>
            </a:r>
            <a:r>
              <a:rPr lang="en-US" sz="2800" dirty="0" err="1"/>
              <a:t>pr</a:t>
            </a:r>
            <a:r>
              <a:rPr lang="sk-SK" sz="2800" dirty="0" err="1"/>
              <a:t>íkazy</a:t>
            </a:r>
            <a:endParaRPr lang="en-US" sz="2800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493" y="4298714"/>
            <a:ext cx="8128918" cy="23080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75123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dirty="0"/>
              <a:t>Vybrané zariadenia</a:t>
            </a:r>
            <a:endParaRPr lang="en-US" sz="4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41412" y="2628427"/>
            <a:ext cx="9905999" cy="3319292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Antiklon</a:t>
            </a:r>
            <a:r>
              <a:rPr lang="en-US" sz="3600" b="1" dirty="0"/>
              <a:t> RAK DEK</a:t>
            </a:r>
            <a:endParaRPr lang="sk-SK" sz="3600" b="1" dirty="0"/>
          </a:p>
          <a:p>
            <a:pPr marL="0" indent="0">
              <a:buNone/>
            </a:pPr>
            <a:endParaRPr lang="sk-SK" sz="2800" dirty="0"/>
          </a:p>
          <a:p>
            <a:r>
              <a:rPr lang="en-US" sz="3600" b="1" dirty="0"/>
              <a:t>UNISIEŤ RS485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A900B317-DCF9-46EF-B740-A86F746618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472" y="2300746"/>
            <a:ext cx="2685196" cy="15216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78A2455B-8996-420D-AF62-7C18980102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472" y="4246834"/>
            <a:ext cx="2685196" cy="20683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86260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/>
              <a:t>Motivácia</a:t>
            </a:r>
            <a:endParaRPr lang="en-US" sz="48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Využitie vedomostí z bakalárskej práce</a:t>
            </a:r>
          </a:p>
          <a:p>
            <a:r>
              <a:rPr lang="sk-SK" sz="4000" dirty="0"/>
              <a:t>Široká </a:t>
            </a:r>
            <a:r>
              <a:rPr lang="sk-SK" sz="4000" dirty="0" err="1"/>
              <a:t>používanosť</a:t>
            </a:r>
            <a:r>
              <a:rPr lang="sk-SK" sz="4000" dirty="0"/>
              <a:t> </a:t>
            </a:r>
            <a:r>
              <a:rPr lang="sk-SK" sz="4000" dirty="0" err="1"/>
              <a:t>iButtonov</a:t>
            </a:r>
            <a:endParaRPr lang="sk-SK" sz="4000" dirty="0"/>
          </a:p>
          <a:p>
            <a:r>
              <a:rPr lang="sk-SK" sz="4000" dirty="0"/>
              <a:t>Spolupráca s firmou RYS </a:t>
            </a:r>
          </a:p>
          <a:p>
            <a:r>
              <a:rPr lang="sk-SK" sz="4000" dirty="0"/>
              <a:t>Nedôvera v implementáciu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25489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dirty="0"/>
              <a:t>Ciele práce</a:t>
            </a:r>
            <a:endParaRPr lang="en-US" sz="4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41413" y="1801617"/>
            <a:ext cx="10424512" cy="4608513"/>
          </a:xfrm>
        </p:spPr>
        <p:txBody>
          <a:bodyPr>
            <a:normAutofit fontScale="92500" lnSpcReduction="10000"/>
          </a:bodyPr>
          <a:lstStyle/>
          <a:p>
            <a:r>
              <a:rPr lang="sk-SK" sz="3300" dirty="0"/>
              <a:t>Overiť funkčnosť </a:t>
            </a:r>
            <a:r>
              <a:rPr lang="sk-SK" sz="3300" dirty="0" err="1"/>
              <a:t>antiklonu</a:t>
            </a:r>
            <a:endParaRPr lang="sk-SK" sz="3300" dirty="0"/>
          </a:p>
          <a:p>
            <a:pPr lvl="1"/>
            <a:r>
              <a:rPr lang="sk-SK" sz="2800" dirty="0"/>
              <a:t>V prípade nájdenia problému využiť zraniteľnosť </a:t>
            </a:r>
          </a:p>
          <a:p>
            <a:pPr lvl="1"/>
            <a:r>
              <a:rPr lang="sk-SK" sz="2800" dirty="0"/>
              <a:t>Navrhnúť spôsob opravy</a:t>
            </a:r>
          </a:p>
          <a:p>
            <a:pPr marL="457200" lvl="1" indent="0">
              <a:buNone/>
            </a:pPr>
            <a:endParaRPr lang="sk-SK" sz="2800" dirty="0"/>
          </a:p>
          <a:p>
            <a:r>
              <a:rPr lang="sk-SK" sz="3300" dirty="0"/>
              <a:t>Preveriť funkciu aktualizácie databázy OPJ UNISIEŤ pomocou dátového </a:t>
            </a:r>
            <a:r>
              <a:rPr lang="sk-SK" sz="3300" dirty="0" err="1"/>
              <a:t>iButtonu</a:t>
            </a:r>
            <a:endParaRPr lang="sk-SK" sz="3300" dirty="0"/>
          </a:p>
          <a:p>
            <a:pPr lvl="1"/>
            <a:r>
              <a:rPr lang="sk-SK" sz="2800" dirty="0"/>
              <a:t>Skúsiť nájsť zraniteľnosť</a:t>
            </a:r>
          </a:p>
          <a:p>
            <a:pPr lvl="1"/>
            <a:r>
              <a:rPr lang="sk-SK" sz="2800" dirty="0"/>
              <a:t>Navrhnúť reálny útok na zariadenie</a:t>
            </a:r>
          </a:p>
          <a:p>
            <a:pPr marL="457200" lvl="1" indent="0">
              <a:buNone/>
            </a:pPr>
            <a:endParaRPr lang="sk-SK" dirty="0"/>
          </a:p>
          <a:p>
            <a:pPr marL="457200" lvl="1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1911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Antiklon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41412" y="2249487"/>
            <a:ext cx="10129968" cy="4319264"/>
          </a:xfrm>
        </p:spPr>
        <p:txBody>
          <a:bodyPr>
            <a:normAutofit/>
          </a:bodyPr>
          <a:lstStyle/>
          <a:p>
            <a:r>
              <a:rPr lang="sk-SK" sz="2800" dirty="0"/>
              <a:t>Nameranie komunikácie so zapojeným </a:t>
            </a:r>
            <a:r>
              <a:rPr lang="sk-SK" sz="2800" dirty="0" err="1"/>
              <a:t>antiklonom</a:t>
            </a:r>
            <a:endParaRPr lang="sk-SK" sz="2800" dirty="0"/>
          </a:p>
          <a:p>
            <a:r>
              <a:rPr lang="sk-SK" sz="2800" dirty="0"/>
              <a:t>Rozdiel v znížení napätia a </a:t>
            </a:r>
            <a:r>
              <a:rPr lang="sk-SK" sz="2800" dirty="0" err="1"/>
              <a:t>search</a:t>
            </a:r>
            <a:r>
              <a:rPr lang="sk-SK" sz="2800" dirty="0"/>
              <a:t> ROM algoritme </a:t>
            </a:r>
            <a:r>
              <a:rPr lang="en-US" sz="2800" dirty="0"/>
              <a:t>( 0x35 vs 0xF5 )</a:t>
            </a:r>
            <a:endParaRPr lang="sk-SK" sz="2800" dirty="0"/>
          </a:p>
          <a:p>
            <a:r>
              <a:rPr lang="sk-SK" sz="2800" dirty="0"/>
              <a:t>Veľký problém s knižnicami pre simuláciu </a:t>
            </a:r>
            <a:r>
              <a:rPr lang="sk-SK" sz="2800" dirty="0" err="1"/>
              <a:t>iButtonu</a:t>
            </a:r>
            <a:endParaRPr lang="sk-SK" sz="2800" dirty="0"/>
          </a:p>
          <a:p>
            <a:r>
              <a:rPr lang="sk-SK" sz="2800" dirty="0"/>
              <a:t>Vlastné implementovanie </a:t>
            </a:r>
            <a:r>
              <a:rPr lang="sk-SK" sz="2800" dirty="0" err="1"/>
              <a:t>iButtonu</a:t>
            </a:r>
            <a:r>
              <a:rPr lang="sk-SK" sz="2800" dirty="0"/>
              <a:t> na </a:t>
            </a:r>
            <a:r>
              <a:rPr lang="sk-SK" sz="2800" dirty="0" err="1"/>
              <a:t>Arduino</a:t>
            </a:r>
            <a:r>
              <a:rPr lang="sk-SK" sz="2800" dirty="0"/>
              <a:t> UNO</a:t>
            </a:r>
          </a:p>
          <a:p>
            <a:r>
              <a:rPr lang="sk-SK" sz="2800" dirty="0"/>
              <a:t>Funkčné riešenie obchádzajúce </a:t>
            </a:r>
            <a:r>
              <a:rPr lang="sk-SK" sz="2800" dirty="0" err="1"/>
              <a:t>antiklon</a:t>
            </a:r>
            <a:endParaRPr lang="sk-SK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518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884F6-651B-4654-9078-12C879706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Ukážka nameranej komunikácie</a:t>
            </a:r>
            <a:endParaRPr lang="en-US" dirty="0"/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99CE0FA6-C881-4289-8F7B-1600AB4F5B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291" y="1796342"/>
            <a:ext cx="6111550" cy="460696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684738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Ukážka nameranej komunikácie</a:t>
            </a:r>
            <a:endParaRPr lang="en-US" dirty="0"/>
          </a:p>
        </p:txBody>
      </p:sp>
      <p:pic>
        <p:nvPicPr>
          <p:cNvPr id="7" name="Zástupný objekt pre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357" y="2024743"/>
            <a:ext cx="9170884" cy="376645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565412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706</TotalTime>
  <Words>360</Words>
  <Application>Microsoft Office PowerPoint</Application>
  <PresentationFormat>Širokouhlá</PresentationFormat>
  <Paragraphs>65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1" baseType="lpstr">
      <vt:lpstr>Arial</vt:lpstr>
      <vt:lpstr>Arial Narrow</vt:lpstr>
      <vt:lpstr>Trebuchet MS</vt:lpstr>
      <vt:lpstr>Tw Cen MT</vt:lpstr>
      <vt:lpstr>Obvod</vt:lpstr>
      <vt:lpstr>Bezpečnostná analýza vybraných hardvérových zariadení</vt:lpstr>
      <vt:lpstr>iButton</vt:lpstr>
      <vt:lpstr>1-wire </vt:lpstr>
      <vt:lpstr>Vybrané zariadenia</vt:lpstr>
      <vt:lpstr>Motivácia</vt:lpstr>
      <vt:lpstr>Ciele práce</vt:lpstr>
      <vt:lpstr>Antiklon</vt:lpstr>
      <vt:lpstr>Ukážka nameranej komunikácie</vt:lpstr>
      <vt:lpstr>Ukážka nameranej komunikácie</vt:lpstr>
      <vt:lpstr>UNISIEť</vt:lpstr>
      <vt:lpstr>Ukážka analýzy nameraných dát</vt:lpstr>
      <vt:lpstr>Testované útoky</vt:lpstr>
      <vt:lpstr>Nameranie časovej závislosti od počtu zhodných znakov</vt:lpstr>
      <vt:lpstr>Lineárna závislosť vyplývajúca z meraní</vt:lpstr>
      <vt:lpstr>Realizácia útoku 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Bezpečnostná analýza vybraných hardvérových zariadení</dc:title>
  <dc:creator>Paulík Tomáš</dc:creator>
  <cp:lastModifiedBy>Paulík Tomáš</cp:lastModifiedBy>
  <cp:revision>23</cp:revision>
  <dcterms:created xsi:type="dcterms:W3CDTF">2017-03-15T10:27:07Z</dcterms:created>
  <dcterms:modified xsi:type="dcterms:W3CDTF">2017-06-22T16:08:04Z</dcterms:modified>
</cp:coreProperties>
</file>