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57" r:id="rId4"/>
    <p:sldId id="260" r:id="rId5"/>
    <p:sldId id="261" r:id="rId6"/>
    <p:sldId id="263" r:id="rId7"/>
    <p:sldId id="278" r:id="rId8"/>
    <p:sldId id="279" r:id="rId9"/>
    <p:sldId id="280" r:id="rId10"/>
    <p:sldId id="265" r:id="rId11"/>
    <p:sldId id="266" r:id="rId12"/>
    <p:sldId id="267" r:id="rId13"/>
    <p:sldId id="268" r:id="rId14"/>
    <p:sldId id="275" r:id="rId15"/>
    <p:sldId id="290" r:id="rId16"/>
    <p:sldId id="281" r:id="rId17"/>
    <p:sldId id="284" r:id="rId18"/>
    <p:sldId id="291" r:id="rId19"/>
    <p:sldId id="283" r:id="rId20"/>
    <p:sldId id="285" r:id="rId21"/>
    <p:sldId id="286" r:id="rId22"/>
    <p:sldId id="289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0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7F5B-BCD2-4AEA-818F-CE862638D59C}" type="datetimeFigureOut">
              <a:rPr lang="sk-SK" smtClean="0"/>
              <a:t>07.06.2021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A59C-C423-4024-B521-495841A9C739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44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7F5B-BCD2-4AEA-818F-CE862638D59C}" type="datetimeFigureOut">
              <a:rPr lang="sk-SK" smtClean="0"/>
              <a:t>07.06.2021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A59C-C423-4024-B521-495841A9C7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965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7F5B-BCD2-4AEA-818F-CE862638D59C}" type="datetimeFigureOut">
              <a:rPr lang="sk-SK" smtClean="0"/>
              <a:t>07.06.2021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A59C-C423-4024-B521-495841A9C7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300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7F5B-BCD2-4AEA-818F-CE862638D59C}" type="datetimeFigureOut">
              <a:rPr lang="sk-SK" smtClean="0"/>
              <a:t>07.06.2021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A59C-C423-4024-B521-495841A9C7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338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7F5B-BCD2-4AEA-818F-CE862638D59C}" type="datetimeFigureOut">
              <a:rPr lang="sk-SK" smtClean="0"/>
              <a:t>07.06.2021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A59C-C423-4024-B521-495841A9C739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36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7F5B-BCD2-4AEA-818F-CE862638D59C}" type="datetimeFigureOut">
              <a:rPr lang="sk-SK" smtClean="0"/>
              <a:t>07.06.2021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A59C-C423-4024-B521-495841A9C7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41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7F5B-BCD2-4AEA-818F-CE862638D59C}" type="datetimeFigureOut">
              <a:rPr lang="sk-SK" smtClean="0"/>
              <a:t>07.06.2021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A59C-C423-4024-B521-495841A9C7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064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7F5B-BCD2-4AEA-818F-CE862638D59C}" type="datetimeFigureOut">
              <a:rPr lang="sk-SK" smtClean="0"/>
              <a:t>07.06.2021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A59C-C423-4024-B521-495841A9C7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227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7F5B-BCD2-4AEA-818F-CE862638D59C}" type="datetimeFigureOut">
              <a:rPr lang="sk-SK" smtClean="0"/>
              <a:t>07.06.2021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A59C-C423-4024-B521-495841A9C7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254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3647F5B-BCD2-4AEA-818F-CE862638D59C}" type="datetimeFigureOut">
              <a:rPr lang="sk-SK" smtClean="0"/>
              <a:t>07.06.2021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D1A59C-C423-4024-B521-495841A9C7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361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7F5B-BCD2-4AEA-818F-CE862638D59C}" type="datetimeFigureOut">
              <a:rPr lang="sk-SK" smtClean="0"/>
              <a:t>07.06.2021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A59C-C423-4024-B521-495841A9C7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958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3647F5B-BCD2-4AEA-818F-CE862638D59C}" type="datetimeFigureOut">
              <a:rPr lang="sk-SK" smtClean="0"/>
              <a:t>07.06.2021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4D1A59C-C423-4024-B521-495841A9C739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78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39A9E8-B992-475F-A79C-E518182353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/>
              <a:t>Generovanie kubických grafov zo 7-regulárnych grafov 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927AE3-1935-47DC-B25E-76656AB72E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/>
              <a:t>Vedúci: doc. RNDr. Robert </a:t>
            </a:r>
            <a:r>
              <a:rPr lang="sk-SK" dirty="0" err="1"/>
              <a:t>Lukoťka</a:t>
            </a:r>
            <a:r>
              <a:rPr lang="sk-SK" dirty="0"/>
              <a:t>, PhD</a:t>
            </a:r>
          </a:p>
          <a:p>
            <a:endParaRPr lang="sk-SK" dirty="0"/>
          </a:p>
          <a:p>
            <a:r>
              <a:rPr lang="sk-SK" dirty="0"/>
              <a:t>Juraj </a:t>
            </a:r>
            <a:r>
              <a:rPr lang="sk-SK" dirty="0" err="1"/>
              <a:t>Žitňanský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556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22725B-A1F2-41E5-BCD9-4EA82AB3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Druhá verzia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2510094-343D-4BA3-83A8-046DF49E7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upravujeme spôsob generovania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vrcholy nahrádzame siedmimi vrcholmi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zavádzame postupy na optimalizáciu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/>
          </a:p>
          <a:p>
            <a:pPr marL="0" indent="0">
              <a:buNone/>
            </a:pPr>
            <a:r>
              <a:rPr lang="sk-SK" b="1" dirty="0"/>
              <a:t> Využívané postupy:</a:t>
            </a:r>
          </a:p>
          <a:p>
            <a:r>
              <a:rPr lang="sk-SK" dirty="0"/>
              <a:t>1) Hľadanie generátorov grupy </a:t>
            </a:r>
            <a:r>
              <a:rPr lang="sk-SK" dirty="0" err="1"/>
              <a:t>automorfizmov</a:t>
            </a:r>
            <a:endParaRPr lang="sk-SK" dirty="0"/>
          </a:p>
          <a:p>
            <a:r>
              <a:rPr lang="sk-SK" dirty="0"/>
              <a:t>2) Kanonická redukcia</a:t>
            </a:r>
          </a:p>
        </p:txBody>
      </p:sp>
    </p:spTree>
    <p:extLst>
      <p:ext uri="{BB962C8B-B14F-4D97-AF65-F5344CB8AC3E}">
        <p14:creationId xmlns:p14="http://schemas.microsoft.com/office/powerpoint/2010/main" val="3353450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DC571B-527D-45F8-95F2-00D1D0859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488079" cy="1450757"/>
          </a:xfrm>
        </p:spPr>
        <p:txBody>
          <a:bodyPr>
            <a:normAutofit/>
          </a:bodyPr>
          <a:lstStyle/>
          <a:p>
            <a:r>
              <a:rPr lang="sk-SK" b="1" dirty="0"/>
              <a:t>Hľadanie generátorov grupy </a:t>
            </a:r>
            <a:r>
              <a:rPr lang="sk-SK" b="1" dirty="0" err="1"/>
              <a:t>automorfizmov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CBBDB8F-EC3C-4592-8652-58E2A4268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izomorfizmus grafu G na seba nazývame </a:t>
            </a:r>
            <a:r>
              <a:rPr lang="sk-SK" b="1" dirty="0" err="1"/>
              <a:t>automorfizmus</a:t>
            </a:r>
            <a:r>
              <a:rPr lang="sk-SK" b="1" dirty="0"/>
              <a:t> grafu</a:t>
            </a:r>
            <a:r>
              <a:rPr lang="sk-SK" dirty="0"/>
              <a:t> G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počet </a:t>
            </a:r>
            <a:r>
              <a:rPr lang="sk-SK" dirty="0" err="1"/>
              <a:t>automorfizmov</a:t>
            </a:r>
            <a:r>
              <a:rPr lang="sk-SK" dirty="0"/>
              <a:t> môže byť veľký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je efektívnejšie pracovať s množinou generátorov grupy </a:t>
            </a:r>
            <a:r>
              <a:rPr lang="sk-SK" dirty="0" err="1"/>
              <a:t>automorfizmov</a:t>
            </a: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</a:t>
            </a:r>
            <a:r>
              <a:rPr lang="sk-SK" dirty="0" err="1"/>
              <a:t>automorfizmus</a:t>
            </a:r>
            <a:r>
              <a:rPr lang="sk-SK" dirty="0"/>
              <a:t> taktiež definuje vzájomný vzťah vrcholov grafu</a:t>
            </a:r>
          </a:p>
        </p:txBody>
      </p:sp>
    </p:spTree>
    <p:extLst>
      <p:ext uri="{BB962C8B-B14F-4D97-AF65-F5344CB8AC3E}">
        <p14:creationId xmlns:p14="http://schemas.microsoft.com/office/powerpoint/2010/main" val="3466341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27ED60-3DAD-425D-A6FA-85E4D355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74376AC-BBD6-4730-B621-D011C6AF5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 Tento graf má dokopy 8 </a:t>
            </a:r>
            <a:r>
              <a:rPr lang="sk-SK" dirty="0" err="1"/>
              <a:t>automorfizmov</a:t>
            </a:r>
            <a:r>
              <a:rPr lang="sk-SK" dirty="0"/>
              <a:t>                    Generátory: {(4 5)(6 7),(0 6)(1 7)(2 4)(3 5)}</a:t>
            </a:r>
          </a:p>
          <a:p>
            <a:r>
              <a:rPr lang="sk-SK" dirty="0"/>
              <a:t>                                       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                                                                                            Orbity: {0, 1, 6, 7} a {2, 3, 4, 5}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13B4A827-863E-4C81-A63F-8A2D90E36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08" y="2399885"/>
            <a:ext cx="3124636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85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3004C05F-893C-4634-BA0A-6CC06A70C0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83" r="5666" b="12022"/>
          <a:stretch/>
        </p:blipFill>
        <p:spPr>
          <a:xfrm>
            <a:off x="5467018" y="2530136"/>
            <a:ext cx="6553348" cy="356882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E60D120-AFA5-45FC-9A9D-3832D8635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to budeme využívať?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0780796-BC7B-4C99-B3B1-8369A2A4D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vytvoríme pomocný graf so 7! vrcholmi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vrcholy : {(0123456),...,(6543210)} – reprezentujú všetky permutácie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zistíme si generátory grupy </a:t>
            </a:r>
            <a:r>
              <a:rPr lang="sk-SK" dirty="0" err="1"/>
              <a:t>automorfizmov</a:t>
            </a:r>
            <a:r>
              <a:rPr lang="sk-SK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pospájame vrcholy, medzi ktorými existuje </a:t>
            </a:r>
            <a:r>
              <a:rPr lang="sk-SK" dirty="0" err="1"/>
              <a:t>automorfizmus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18403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2AFD12-B209-45BC-9259-DE0BC4803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Kanonická redukcia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7B3D98E-B725-457F-9068-FA116D4D3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434813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umožňuje zahadzovanie grafov pozretím sa do zoznamu už existujúcich neizomorfných grafov</a:t>
            </a:r>
          </a:p>
          <a:p>
            <a:pPr marL="0" indent="0">
              <a:buNone/>
            </a:pPr>
            <a:r>
              <a:rPr lang="sk-SK" b="1" dirty="0"/>
              <a:t> Neúspešný postup (často využívaný):  </a:t>
            </a:r>
            <a:r>
              <a:rPr lang="sk-SK" dirty="0"/>
              <a:t> </a:t>
            </a:r>
          </a:p>
          <a:p>
            <a:pPr marL="0" indent="0">
              <a:buNone/>
            </a:pPr>
            <a:r>
              <a:rPr lang="sk-SK" dirty="0"/>
              <a:t>             </a:t>
            </a:r>
            <a:r>
              <a:rPr lang="sk-SK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</a:t>
            </a:r>
            <a:r>
              <a:rPr lang="sk-SK" dirty="0"/>
              <a:t> spravíme kanonický </a:t>
            </a:r>
            <a:r>
              <a:rPr lang="sk-SK" dirty="0" err="1"/>
              <a:t>labeling</a:t>
            </a:r>
            <a:r>
              <a:rPr lang="sk-SK" dirty="0"/>
              <a:t> a pozrieme na orbity už vygenerovaných kružníc</a:t>
            </a:r>
          </a:p>
          <a:p>
            <a:pPr marL="0" indent="0">
              <a:buNone/>
            </a:pPr>
            <a:r>
              <a:rPr lang="sk-SK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• </a:t>
            </a:r>
            <a:r>
              <a:rPr lang="sk-SK" dirty="0"/>
              <a:t>ak posledná pridaná kružnica nie je najmenšia tak takýto graf zahodíme</a:t>
            </a:r>
          </a:p>
          <a:p>
            <a:pPr marL="0" indent="0">
              <a:buNone/>
            </a:pPr>
            <a:r>
              <a:rPr lang="sk-SK" b="1" dirty="0"/>
              <a:t> Úspešný postup (časovo náročný):</a:t>
            </a:r>
          </a:p>
          <a:p>
            <a:pPr marL="0" indent="0">
              <a:buNone/>
            </a:pPr>
            <a:r>
              <a:rPr lang="sk-SK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• </a:t>
            </a:r>
            <a:r>
              <a:rPr lang="sk-SK" dirty="0"/>
              <a:t>kružnice grafu zredukujeme späť do vrcholov a vytvoríme si kanonickú formu daného grafu</a:t>
            </a:r>
          </a:p>
          <a:p>
            <a:pPr marL="0" indent="0">
              <a:buNone/>
            </a:pPr>
            <a:r>
              <a:rPr lang="sk-SK" dirty="0"/>
              <a:t>             </a:t>
            </a:r>
            <a:r>
              <a:rPr lang="sk-SK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 </a:t>
            </a:r>
            <a:r>
              <a:rPr lang="sk-SK" dirty="0"/>
              <a:t>ak graf po skontrahovaní poslednej pridanej kružnice nebol najmenší, daný graf zahodíme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47728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8C1EC90-6D44-435E-8D5A-293D808F8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sk-SK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sk-SK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Výsledky :</a:t>
            </a:r>
            <a:endParaRPr lang="sk-SK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id="{847ECC73-1365-442B-B1ED-2A9709C36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674283"/>
              </p:ext>
            </p:extLst>
          </p:nvPr>
        </p:nvGraphicFramePr>
        <p:xfrm>
          <a:off x="2413741" y="2096578"/>
          <a:ext cx="8127999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883">
                  <a:extLst>
                    <a:ext uri="{9D8B030D-6E8A-4147-A177-3AD203B41FA5}">
                      <a16:colId xmlns:a16="http://schemas.microsoft.com/office/drawing/2014/main" val="3936555634"/>
                    </a:ext>
                  </a:extLst>
                </a:gridCol>
                <a:gridCol w="2434783">
                  <a:extLst>
                    <a:ext uri="{9D8B030D-6E8A-4147-A177-3AD203B41FA5}">
                      <a16:colId xmlns:a16="http://schemas.microsoft.com/office/drawing/2014/main" val="26305529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163350"/>
                    </a:ext>
                  </a:extLst>
                </a:gridCol>
              </a:tblGrid>
              <a:tr h="235027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Počet nahradených vrcholov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Počet grafov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Čas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92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0,1s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495170"/>
                  </a:ext>
                </a:extLst>
              </a:tr>
              <a:tr h="314188">
                <a:tc>
                  <a:txBody>
                    <a:bodyPr/>
                    <a:lstStyle/>
                    <a:p>
                      <a:r>
                        <a:rPr lang="sk-SK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0,3s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986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65 361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50s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097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29 173 290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21hod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948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384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FC273B-73C9-44A4-BBC1-0D370871E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Tretia verzia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A5F8539-9435-4A34-9BE4-A4CC83E3D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195117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rozhodli sme sa pozmeniť prístup ku generovaniu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začíname s kružnicou dĺžky 7 a k nej postupne napájame ďalšie kružnice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počet grafov narastá pomalšie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>
                <a:solidFill>
                  <a:schemeClr val="tx1"/>
                </a:solidFill>
              </a:rPr>
              <a:t>Výzva pri tomto postupe generovania: </a:t>
            </a:r>
            <a:r>
              <a:rPr lang="sk-SK" dirty="0"/>
              <a:t>efektívne zistiť všetky možné kombinácie, akými zapojiť novo pridanú kružnicu k pôvodnému grafu.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FD53F41-A543-431D-BA58-66DF07AFDB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19"/>
          <a:stretch/>
        </p:blipFill>
        <p:spPr>
          <a:xfrm>
            <a:off x="6443376" y="3664662"/>
            <a:ext cx="4094418" cy="266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98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392497-C194-4438-82C1-848376C39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opäť využívame generátory grupy </a:t>
            </a:r>
            <a:r>
              <a:rPr lang="sk-SK" dirty="0" err="1"/>
              <a:t>automorfizmov</a:t>
            </a: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postup s kanonickou redukciou, kvôli časovej zložitosti opäť nevyužívame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b="1" dirty="0"/>
              <a:t> </a:t>
            </a:r>
            <a:r>
              <a:rPr lang="sk-SK" dirty="0"/>
              <a:t>skoro rovnaký postup ako v predchádzajúcej verzií</a:t>
            </a:r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r>
              <a:rPr lang="sk-SK" b="1" dirty="0"/>
              <a:t>Výsledky :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71D2B969-90F4-4284-A346-62646A100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458262"/>
              </p:ext>
            </p:extLst>
          </p:nvPr>
        </p:nvGraphicFramePr>
        <p:xfrm>
          <a:off x="2458128" y="3429000"/>
          <a:ext cx="8127999" cy="22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883">
                  <a:extLst>
                    <a:ext uri="{9D8B030D-6E8A-4147-A177-3AD203B41FA5}">
                      <a16:colId xmlns:a16="http://schemas.microsoft.com/office/drawing/2014/main" val="3936555634"/>
                    </a:ext>
                  </a:extLst>
                </a:gridCol>
                <a:gridCol w="2434783">
                  <a:extLst>
                    <a:ext uri="{9D8B030D-6E8A-4147-A177-3AD203B41FA5}">
                      <a16:colId xmlns:a16="http://schemas.microsoft.com/office/drawing/2014/main" val="26305529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163350"/>
                    </a:ext>
                  </a:extLst>
                </a:gridCol>
              </a:tblGrid>
              <a:tr h="235027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Počet zapojených kružníc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Počet grafov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Čas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92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495170"/>
                  </a:ext>
                </a:extLst>
              </a:tr>
              <a:tr h="314188">
                <a:tc>
                  <a:txBody>
                    <a:bodyPr/>
                    <a:lstStyle/>
                    <a:p>
                      <a:r>
                        <a:rPr lang="sk-SK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986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0,2s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097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2175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3,3sec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948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6 485 412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2hod 30min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588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060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008504-D0D4-4446-988D-878CD83B7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Štvrtá verzia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182C22-E4CC-4033-9269-AF0402DFB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zavedenie </a:t>
            </a:r>
            <a:r>
              <a:rPr lang="sk-SK" dirty="0" err="1"/>
              <a:t>paralelizácie</a:t>
            </a: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využitie kanonickej redukcie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rozdelenie pôvodného programu na 2 : </a:t>
            </a:r>
          </a:p>
          <a:p>
            <a:pPr marL="0" indent="0">
              <a:buNone/>
            </a:pPr>
            <a:r>
              <a:rPr lang="sk-SK" dirty="0"/>
              <a:t>                  </a:t>
            </a:r>
            <a:r>
              <a:rPr lang="sk-SK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</a:t>
            </a:r>
            <a:r>
              <a:rPr lang="sk-SK" dirty="0"/>
              <a:t> </a:t>
            </a:r>
            <a:r>
              <a:rPr lang="sk-SK" i="1" dirty="0"/>
              <a:t>prvý program </a:t>
            </a:r>
            <a:r>
              <a:rPr lang="sk-SK" dirty="0"/>
              <a:t>: </a:t>
            </a:r>
          </a:p>
          <a:p>
            <a:pPr marL="0" indent="0">
              <a:buNone/>
            </a:pPr>
            <a:r>
              <a:rPr lang="sk-SK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• </a:t>
            </a:r>
            <a:r>
              <a:rPr lang="sk-SK" dirty="0"/>
              <a:t>zapisuje grafy do súboru</a:t>
            </a:r>
          </a:p>
          <a:p>
            <a:pPr marL="0" indent="0">
              <a:buNone/>
            </a:pPr>
            <a:r>
              <a:rPr lang="sk-SK" dirty="0"/>
              <a:t>                  </a:t>
            </a:r>
            <a:r>
              <a:rPr lang="sk-SK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 </a:t>
            </a:r>
            <a:r>
              <a:rPr lang="sk-SK" i="1" dirty="0"/>
              <a:t>druhý program </a:t>
            </a:r>
            <a:r>
              <a:rPr lang="sk-SK" dirty="0"/>
              <a:t>: </a:t>
            </a:r>
          </a:p>
          <a:p>
            <a:pPr marL="0" indent="0">
              <a:buNone/>
            </a:pPr>
            <a:r>
              <a:rPr lang="sk-SK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• </a:t>
            </a:r>
            <a:r>
              <a:rPr lang="sk-SK" dirty="0"/>
              <a:t>načítava grafy zo súboru </a:t>
            </a:r>
          </a:p>
          <a:p>
            <a:pPr marL="0" indent="0">
              <a:buNone/>
            </a:pPr>
            <a:r>
              <a:rPr lang="sk-SK" dirty="0"/>
              <a:t>                           </a:t>
            </a:r>
            <a:r>
              <a:rPr lang="sk-SK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</a:t>
            </a:r>
            <a:r>
              <a:rPr lang="sk-SK" dirty="0"/>
              <a:t> generuje grafy, ktoré majú o jednu kružnicu viac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6554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B3BE3-3547-4145-97E8-BEF63B0A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Ofarbovanie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1025611-83D0-4E99-A606-27E7A477E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dirty="0"/>
              <a:t> chceme vedieť, či je graf </a:t>
            </a:r>
            <a:r>
              <a:rPr lang="sk-SK" dirty="0" err="1"/>
              <a:t>zafarbiteľný</a:t>
            </a:r>
            <a:r>
              <a:rPr lang="sk-SK" dirty="0"/>
              <a:t> alebo nie,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dirty="0"/>
              <a:t> v knižnici Ba-</a:t>
            </a:r>
            <a:r>
              <a:rPr lang="sk-SK" dirty="0" err="1"/>
              <a:t>graph</a:t>
            </a:r>
            <a:r>
              <a:rPr lang="sk-SK" dirty="0"/>
              <a:t> sa už na to nachádza funkcia,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dirty="0"/>
              <a:t> budeme ofarbovať grafy s 5 nahradenými kružnicami a 3 nahradenými kružnicami,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dirty="0"/>
              <a:t> na daných grafoch preddefinovaná funkcia </a:t>
            </a:r>
            <a:r>
              <a:rPr lang="sk-SK" dirty="0" err="1"/>
              <a:t>nezafunguje</a:t>
            </a:r>
            <a:r>
              <a:rPr lang="sk-SK" dirty="0"/>
              <a:t>,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dirty="0"/>
              <a:t> úpravou funkcie dostaneme polia veľkosti 3^15, ktoré reprezentujú všetky ofarbenia grafu,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dirty="0"/>
              <a:t> následne, by sme chceli skúsiť všetky možnosti, akými vieme tieto grafy spojiť,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dirty="0"/>
              <a:t> možností je príliš veľa (3!^5 * 5!^3), čo predstavuje viac ako 13 miliárd možností.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2436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9A9D35-9BA4-40A1-90F7-002BB8CCF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Hypotéza (</a:t>
            </a:r>
            <a:r>
              <a:rPr lang="sk-SK" b="1" dirty="0" err="1"/>
              <a:t>Jaeger</a:t>
            </a:r>
            <a:r>
              <a:rPr lang="sk-SK" b="1" dirty="0"/>
              <a:t> a </a:t>
            </a:r>
            <a:r>
              <a:rPr lang="sk-SK" b="1" dirty="0" err="1"/>
              <a:t>Swart</a:t>
            </a:r>
            <a:r>
              <a:rPr lang="sk-SK" b="1" dirty="0"/>
              <a:t>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A45DB80-24A6-4602-8FD1-5EF3146CF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92770" cy="4023360"/>
          </a:xfrm>
        </p:spPr>
        <p:txBody>
          <a:bodyPr/>
          <a:lstStyle/>
          <a:p>
            <a:pPr marL="0" indent="0">
              <a:buNone/>
            </a:pPr>
            <a:r>
              <a:rPr lang="sk-SK" sz="2400" b="1" u="sng" dirty="0"/>
              <a:t>Neexistuje </a:t>
            </a:r>
            <a:r>
              <a:rPr lang="sk-SK" sz="2400" b="1" u="sng" dirty="0" err="1"/>
              <a:t>snark</a:t>
            </a:r>
            <a:r>
              <a:rPr lang="sk-SK" sz="2400" b="1" u="sng" dirty="0"/>
              <a:t> s cyklickou súvislosťou väčšou ako 6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sk-SK" sz="2400" dirty="0"/>
              <a:t> je známych pomerne málo spôsobov konštrukcie </a:t>
            </a:r>
            <a:r>
              <a:rPr lang="sk-SK" sz="2400" dirty="0" err="1"/>
              <a:t>snarkov</a:t>
            </a:r>
            <a:r>
              <a:rPr lang="sk-SK" sz="2400" dirty="0"/>
              <a:t> s cyklickou súvislosťou 6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sk-SK" sz="2400" dirty="0"/>
              <a:t> práca je pokus o vyvrátenie danej hypotézy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83823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B2F1E29-E967-4788-82F8-FC84280C6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9312" y="1774565"/>
            <a:ext cx="3948535" cy="4022725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36B011C2-670D-46AD-A539-C4DC8CBEF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091" y="2067528"/>
            <a:ext cx="3864759" cy="3308870"/>
          </a:xfrm>
          <a:prstGeom prst="rect">
            <a:avLst/>
          </a:prstGeom>
        </p:spPr>
      </p:pic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759C02FB-B229-4D12-8D18-16C4D97787A8}"/>
              </a:ext>
            </a:extLst>
          </p:cNvPr>
          <p:cNvCxnSpPr/>
          <p:nvPr/>
        </p:nvCxnSpPr>
        <p:spPr>
          <a:xfrm>
            <a:off x="6096000" y="2006353"/>
            <a:ext cx="30480" cy="36842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822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3C1085-F9B6-4E7A-9DA0-B4D7F53ED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Zisťovanie nikde-nulového Z</a:t>
            </a:r>
            <a:r>
              <a:rPr lang="sk-SK" b="1" baseline="-25000" dirty="0"/>
              <a:t>2</a:t>
            </a:r>
            <a:r>
              <a:rPr lang="sk-SK" b="1" dirty="0"/>
              <a:t>xZ</a:t>
            </a:r>
            <a:r>
              <a:rPr lang="sk-SK" b="1" baseline="-25000" dirty="0"/>
              <a:t>2</a:t>
            </a:r>
            <a:r>
              <a:rPr lang="sk-SK" b="1" dirty="0"/>
              <a:t> toku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92FE44D-C4D5-4D57-8733-9E6481902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/>
              <a:t> pôvodne riešený problém sme transformovali na problém zisťovania Z</a:t>
            </a:r>
            <a:r>
              <a:rPr lang="sk-SK" baseline="-25000" dirty="0"/>
              <a:t>2</a:t>
            </a:r>
            <a:r>
              <a:rPr lang="sk-SK" dirty="0"/>
              <a:t>xZ</a:t>
            </a:r>
            <a:r>
              <a:rPr lang="sk-SK" baseline="-25000" dirty="0"/>
              <a:t>2</a:t>
            </a:r>
            <a:r>
              <a:rPr lang="sk-SK" dirty="0"/>
              <a:t> nikde-nulového toku       pre graf K8 s piatimi nahradenými vrcholmi cyklami dĺžky 7,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pre overenie nám stačí vyskúšať jeden vhodne vybraný graf s tromi zapojenými kružnicami,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toky sa zachovávajú vzhľadom na kontrakciu, čiže ak máme tok a skontrahujeme cyklus do</a:t>
            </a:r>
          </a:p>
          <a:p>
            <a:pPr marL="0" indent="0">
              <a:buNone/>
            </a:pPr>
            <a:r>
              <a:rPr lang="sk-SK" dirty="0"/>
              <a:t>   vrcholu, tak budeme mať znova tok,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3!^5 možností, akým môžeme spojiť graf s 3 kružnicami a graf s 5 kružnicami.</a:t>
            </a:r>
            <a:endParaRPr lang="sk-SK" b="1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30606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681B84-448F-4561-BD08-8A4A6CF22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Výsledky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EAEBFA5-2E5E-4153-8E77-158946F6B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nahradením štyroch vrcholov grafu K</a:t>
            </a:r>
            <a:r>
              <a:rPr lang="sk-SK" baseline="-25000" dirty="0"/>
              <a:t>8</a:t>
            </a:r>
            <a:r>
              <a:rPr lang="sk-SK" dirty="0"/>
              <a:t> kružnicami dĺžky 7 sme dostali 29 173 290 grafov,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zapojením piatich kružníc dĺžky 7 sme dostali 6 485 412 grafov,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dokázali sme, že graf K</a:t>
            </a:r>
            <a:r>
              <a:rPr lang="sk-SK" baseline="-25000" dirty="0"/>
              <a:t>8</a:t>
            </a:r>
            <a:r>
              <a:rPr lang="sk-SK" dirty="0"/>
              <a:t> s piatimi nahradenými vrcholmi kružnicami dĺžky 7 má nikde-nulový</a:t>
            </a:r>
          </a:p>
          <a:p>
            <a:pPr marL="0" indent="0">
              <a:buNone/>
            </a:pPr>
            <a:r>
              <a:rPr lang="sk-SK" dirty="0"/>
              <a:t>   </a:t>
            </a:r>
            <a:r>
              <a:rPr lang="sk-SK" b="1" dirty="0"/>
              <a:t>Z</a:t>
            </a:r>
            <a:r>
              <a:rPr lang="sk-SK" b="1" baseline="-25000" dirty="0"/>
              <a:t>2</a:t>
            </a:r>
            <a:r>
              <a:rPr lang="sk-SK" b="1" dirty="0"/>
              <a:t>xZ</a:t>
            </a:r>
            <a:r>
              <a:rPr lang="sk-SK" b="1" baseline="-25000" dirty="0"/>
              <a:t>2</a:t>
            </a:r>
            <a:r>
              <a:rPr lang="sk-SK" dirty="0"/>
              <a:t> tok</a:t>
            </a:r>
          </a:p>
        </p:txBody>
      </p:sp>
    </p:spTree>
    <p:extLst>
      <p:ext uri="{BB962C8B-B14F-4D97-AF65-F5344CB8AC3E}">
        <p14:creationId xmlns:p14="http://schemas.microsoft.com/office/powerpoint/2010/main" val="1628022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C3AF372-52DD-45E1-B1FC-093C8AFC5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60965"/>
          </a:xfrm>
        </p:spPr>
        <p:txBody>
          <a:bodyPr>
            <a:normAutofit/>
          </a:bodyPr>
          <a:lstStyle/>
          <a:p>
            <a:pPr algn="ctr"/>
            <a:r>
              <a:rPr lang="sk-SK" sz="8000" b="1" dirty="0"/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215286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3">
            <a:extLst>
              <a:ext uri="{FF2B5EF4-FFF2-40B4-BE49-F238E27FC236}">
                <a16:creationId xmlns:a16="http://schemas.microsoft.com/office/drawing/2014/main" id="{EF9B0CC0-ECD9-4FA2-B2DD-927DBAF424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58" t="16786" r="15025" b="15906"/>
          <a:stretch/>
        </p:blipFill>
        <p:spPr>
          <a:xfrm>
            <a:off x="7202295" y="3378592"/>
            <a:ext cx="4925648" cy="251909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0E4D499-1781-406A-8CE8-85D42E962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Plánovaný postup a cieľ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56465B-B2B3-446F-ADB7-010A02CAF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74325"/>
            <a:ext cx="10186238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sz="2400" dirty="0"/>
              <a:t> vrcholy 7-regulárny grafu nahradíme cyklami dĺžky 7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2400" dirty="0"/>
          </a:p>
          <a:p>
            <a:pPr marL="0" indent="0">
              <a:buNone/>
            </a:pPr>
            <a:r>
              <a:rPr lang="sk-SK" sz="2400" dirty="0"/>
              <a:t> Cieľ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400" dirty="0"/>
              <a:t> efektívne detegovať izomorfné grafy vytvorené počas generovania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400" dirty="0"/>
              <a:t> zistiť približný počet takýchto grafov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400" dirty="0"/>
              <a:t> zistiť </a:t>
            </a:r>
            <a:r>
              <a:rPr lang="sk-SK" sz="2400" dirty="0" err="1"/>
              <a:t>zafarbiteľnosť</a:t>
            </a:r>
            <a:r>
              <a:rPr lang="sk-SK" sz="2400" dirty="0"/>
              <a:t> daných grafov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400" dirty="0"/>
              <a:t> vytvorenie programu na efektívne generovanie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3302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343CB1-6041-47D2-BFF2-88C7B7FFD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Kanonická forma grafu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4A999D3-F1ED-46C1-90C6-D91025CBD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sz="2600" dirty="0"/>
              <a:t> funkcia Canon z knižnice </a:t>
            </a:r>
            <a:r>
              <a:rPr lang="sk-SK" sz="2600" dirty="0" err="1"/>
              <a:t>nauty</a:t>
            </a:r>
            <a:r>
              <a:rPr lang="sk-SK" sz="2600" dirty="0"/>
              <a:t> pre graf na vstupe vygeneruje jeho  kanonickú formu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sk-SK" sz="2600" dirty="0"/>
              <a:t> pre graf vytvorený pomocou funkcie Canon platia nasledujúce tvrdenia : </a:t>
            </a:r>
          </a:p>
          <a:p>
            <a:pPr marL="566928" lvl="3" indent="0">
              <a:buNone/>
            </a:pPr>
            <a:r>
              <a:rPr lang="sk-SK" sz="2800" dirty="0"/>
              <a:t>  </a:t>
            </a:r>
            <a:r>
              <a:rPr lang="sk-SK" sz="2400" dirty="0"/>
              <a:t>• graf G a Canon(G) sú izomorfné </a:t>
            </a:r>
          </a:p>
          <a:p>
            <a:pPr marL="658368" lvl="3" indent="0">
              <a:buNone/>
            </a:pPr>
            <a:r>
              <a:rPr lang="sk-SK" sz="2400" dirty="0"/>
              <a:t> • ak Canon(G) = Canon(H)        grafy G a H sú izomorfné </a:t>
            </a:r>
          </a:p>
          <a:p>
            <a:pPr marL="658368" lvl="3" indent="0">
              <a:buNone/>
            </a:pPr>
            <a:r>
              <a:rPr lang="sk-SK" sz="2400" dirty="0"/>
              <a:t> • ak Canon(G) ≠ Canon(H)        grafy G a H sú neizomorfné </a:t>
            </a:r>
          </a:p>
          <a:p>
            <a:pPr marL="0" indent="0">
              <a:buNone/>
            </a:pPr>
            <a:r>
              <a:rPr lang="sk-SK" sz="2800" dirty="0"/>
              <a:t> </a:t>
            </a:r>
          </a:p>
          <a:p>
            <a:endParaRPr lang="sk-SK" dirty="0"/>
          </a:p>
        </p:txBody>
      </p:sp>
      <p:cxnSp>
        <p:nvCxnSpPr>
          <p:cNvPr id="5" name="Rovná spojovacia šípka 4">
            <a:extLst>
              <a:ext uri="{FF2B5EF4-FFF2-40B4-BE49-F238E27FC236}">
                <a16:creationId xmlns:a16="http://schemas.microsoft.com/office/drawing/2014/main" id="{1F43177A-55D5-4979-83D7-9148F7B7A0C1}"/>
              </a:ext>
            </a:extLst>
          </p:cNvPr>
          <p:cNvCxnSpPr>
            <a:cxnSpLocks/>
          </p:cNvCxnSpPr>
          <p:nvPr/>
        </p:nvCxnSpPr>
        <p:spPr>
          <a:xfrm>
            <a:off x="5086904" y="4758431"/>
            <a:ext cx="39949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1437BCB6-825A-4226-9A3B-5A0B966F1B00}"/>
              </a:ext>
            </a:extLst>
          </p:cNvPr>
          <p:cNvCxnSpPr>
            <a:cxnSpLocks/>
          </p:cNvCxnSpPr>
          <p:nvPr/>
        </p:nvCxnSpPr>
        <p:spPr>
          <a:xfrm>
            <a:off x="5086904" y="4333784"/>
            <a:ext cx="39949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850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5759E1-8F8C-4367-B0B9-7CDCF34B3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3D6F5CDE-EDF1-44C7-A651-4F4D3BFFB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1586" y="1846263"/>
            <a:ext cx="698915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9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5636DE-6E82-45A1-81AF-8CC295D29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Prečo to nie je efektívne?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AF6858C-822E-4543-812C-FC1F3E410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sz="2800" dirty="0"/>
              <a:t> kanonický </a:t>
            </a:r>
            <a:r>
              <a:rPr lang="sk-SK" sz="2800" dirty="0" err="1"/>
              <a:t>labeling</a:t>
            </a:r>
            <a:r>
              <a:rPr lang="sk-SK" sz="2800" dirty="0"/>
              <a:t> musíme počítať vždy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800" dirty="0"/>
              <a:t> vždy musíme vygenerovať celý graf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800" dirty="0"/>
              <a:t> treba pozerať do globálneho zoznamu neizomorfných grafov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0" indent="0">
              <a:buNone/>
            </a:pPr>
            <a:r>
              <a:rPr lang="sk-SK" sz="2800" b="1" dirty="0"/>
              <a:t> Efektívne riešenie (vo všeobecnosti) : </a:t>
            </a:r>
          </a:p>
          <a:p>
            <a:r>
              <a:rPr lang="sk-SK" sz="2800" dirty="0"/>
              <a:t>  </a:t>
            </a:r>
            <a:r>
              <a:rPr lang="sk-SK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</a:t>
            </a:r>
            <a:r>
              <a:rPr lang="sk-SK" sz="2800" dirty="0"/>
              <a:t> vygenerovaný graf sám o sebe vie, či je dobrý alebo nie</a:t>
            </a:r>
          </a:p>
          <a:p>
            <a:r>
              <a:rPr lang="sk-SK" sz="2800" dirty="0"/>
              <a:t>  </a:t>
            </a:r>
            <a:r>
              <a:rPr lang="sk-SK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</a:t>
            </a:r>
            <a:r>
              <a:rPr lang="sk-SK" sz="2800" dirty="0"/>
              <a:t> využívajú sa metódy, ktoré znížia počet grafov, ktoré treba overiť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2800" dirty="0"/>
          </a:p>
        </p:txBody>
      </p:sp>
      <p:cxnSp>
        <p:nvCxnSpPr>
          <p:cNvPr id="5" name="Rovná spojnica 4">
            <a:extLst>
              <a:ext uri="{FF2B5EF4-FFF2-40B4-BE49-F238E27FC236}">
                <a16:creationId xmlns:a16="http://schemas.microsoft.com/office/drawing/2014/main" id="{9A531334-98E7-44CC-ACD0-49A28C809074}"/>
              </a:ext>
            </a:extLst>
          </p:cNvPr>
          <p:cNvCxnSpPr>
            <a:stCxn id="3" idx="1"/>
            <a:endCxn id="3" idx="3"/>
          </p:cNvCxnSpPr>
          <p:nvPr/>
        </p:nvCxnSpPr>
        <p:spPr>
          <a:xfrm>
            <a:off x="1097280" y="3857414"/>
            <a:ext cx="10058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331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F51774-B546-422B-A338-E23109E4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Prvá verzia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C8439BC-17C3-48CF-8995-5EAC853B6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skúsili sme vždy nahrádzať všetky vrcholy</a:t>
            </a:r>
          </a:p>
          <a:p>
            <a:r>
              <a:rPr lang="sk-SK" b="1" dirty="0"/>
              <a:t>Výsledky :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pomerne časovo náročné riešenie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netreba nahrádzať všetky vrcholy, ale len tie, pre ktoré to má zmysel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vyriešili sme to za pomoci orbít vrcholov</a:t>
            </a:r>
          </a:p>
          <a:p>
            <a:endParaRPr lang="sk-SK" dirty="0"/>
          </a:p>
        </p:txBody>
      </p:sp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id="{C3C5255F-0D6F-41F1-ABEE-C582D5C6C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735031"/>
              </p:ext>
            </p:extLst>
          </p:nvPr>
        </p:nvGraphicFramePr>
        <p:xfrm>
          <a:off x="2342719" y="2272684"/>
          <a:ext cx="8372629" cy="1651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3690">
                  <a:extLst>
                    <a:ext uri="{9D8B030D-6E8A-4147-A177-3AD203B41FA5}">
                      <a16:colId xmlns:a16="http://schemas.microsoft.com/office/drawing/2014/main" val="3936555634"/>
                    </a:ext>
                  </a:extLst>
                </a:gridCol>
                <a:gridCol w="2508063">
                  <a:extLst>
                    <a:ext uri="{9D8B030D-6E8A-4147-A177-3AD203B41FA5}">
                      <a16:colId xmlns:a16="http://schemas.microsoft.com/office/drawing/2014/main" val="263055294"/>
                    </a:ext>
                  </a:extLst>
                </a:gridCol>
                <a:gridCol w="2790876">
                  <a:extLst>
                    <a:ext uri="{9D8B030D-6E8A-4147-A177-3AD203B41FA5}">
                      <a16:colId xmlns:a16="http://schemas.microsoft.com/office/drawing/2014/main" val="41163350"/>
                    </a:ext>
                  </a:extLst>
                </a:gridCol>
              </a:tblGrid>
              <a:tr h="409965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Počet nahradených vrcholov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Počet grafov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Čas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92448"/>
                  </a:ext>
                </a:extLst>
              </a:tr>
              <a:tr h="415658">
                <a:tc>
                  <a:txBody>
                    <a:bodyPr/>
                    <a:lstStyle/>
                    <a:p>
                      <a:r>
                        <a:rPr lang="sk-S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1,2s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495170"/>
                  </a:ext>
                </a:extLst>
              </a:tr>
              <a:tr h="409965">
                <a:tc>
                  <a:txBody>
                    <a:bodyPr/>
                    <a:lstStyle/>
                    <a:p>
                      <a:r>
                        <a:rPr lang="sk-SK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3s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986623"/>
                  </a:ext>
                </a:extLst>
              </a:tr>
              <a:tr h="415658">
                <a:tc>
                  <a:txBody>
                    <a:bodyPr/>
                    <a:lstStyle/>
                    <a:p>
                      <a:r>
                        <a:rPr lang="sk-SK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65 361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2min 30s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097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15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D921B-C28D-4EE4-9B55-365E68A98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F6A04703-EF77-451B-9659-5707D7DDE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523" y="1879739"/>
            <a:ext cx="2663930" cy="396720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88E2703B-F80C-4CEE-A11C-4F736BF85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212" y="1831438"/>
            <a:ext cx="3834864" cy="406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8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6F778A-237B-4889-80A2-D59670F0A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EB69E67-DD7B-4825-B2D1-1456F097D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Výsledky:</a:t>
            </a:r>
          </a:p>
        </p:txBody>
      </p:sp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id="{4231E516-6259-4958-8457-FFDAD2887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241712"/>
              </p:ext>
            </p:extLst>
          </p:nvPr>
        </p:nvGraphicFramePr>
        <p:xfrm>
          <a:off x="2342719" y="2272683"/>
          <a:ext cx="8345996" cy="1624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3912">
                  <a:extLst>
                    <a:ext uri="{9D8B030D-6E8A-4147-A177-3AD203B41FA5}">
                      <a16:colId xmlns:a16="http://schemas.microsoft.com/office/drawing/2014/main" val="3936555634"/>
                    </a:ext>
                  </a:extLst>
                </a:gridCol>
                <a:gridCol w="2500085">
                  <a:extLst>
                    <a:ext uri="{9D8B030D-6E8A-4147-A177-3AD203B41FA5}">
                      <a16:colId xmlns:a16="http://schemas.microsoft.com/office/drawing/2014/main" val="263055294"/>
                    </a:ext>
                  </a:extLst>
                </a:gridCol>
                <a:gridCol w="2781999">
                  <a:extLst>
                    <a:ext uri="{9D8B030D-6E8A-4147-A177-3AD203B41FA5}">
                      <a16:colId xmlns:a16="http://schemas.microsoft.com/office/drawing/2014/main" val="41163350"/>
                    </a:ext>
                  </a:extLst>
                </a:gridCol>
              </a:tblGrid>
              <a:tr h="403352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Počet nahradených vrcholov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Počet grafov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Čas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92448"/>
                  </a:ext>
                </a:extLst>
              </a:tr>
              <a:tr h="408954">
                <a:tc>
                  <a:txBody>
                    <a:bodyPr/>
                    <a:lstStyle/>
                    <a:p>
                      <a:r>
                        <a:rPr lang="sk-S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0,5s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495170"/>
                  </a:ext>
                </a:extLst>
              </a:tr>
              <a:tr h="403352">
                <a:tc>
                  <a:txBody>
                    <a:bodyPr/>
                    <a:lstStyle/>
                    <a:p>
                      <a:r>
                        <a:rPr lang="sk-SK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1,2s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986623"/>
                  </a:ext>
                </a:extLst>
              </a:tr>
              <a:tr h="408954">
                <a:tc>
                  <a:txBody>
                    <a:bodyPr/>
                    <a:lstStyle/>
                    <a:p>
                      <a:r>
                        <a:rPr lang="sk-SK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65 361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2min 7s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097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56583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a">
  <a:themeElements>
    <a:clrScheme name="Retrospektí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1112</TotalTime>
  <Words>952</Words>
  <Application>Microsoft Office PowerPoint</Application>
  <PresentationFormat>Širokouhlá</PresentationFormat>
  <Paragraphs>184</Paragraphs>
  <Slides>23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Retrospektíva</vt:lpstr>
      <vt:lpstr>Generovanie kubických grafov zo 7-regulárnych grafov </vt:lpstr>
      <vt:lpstr>Hypotéza (Jaeger a Swart)</vt:lpstr>
      <vt:lpstr>Plánovaný postup a cieľ</vt:lpstr>
      <vt:lpstr>Kanonická forma grafu</vt:lpstr>
      <vt:lpstr>Prezentácia programu PowerPoint</vt:lpstr>
      <vt:lpstr>Prečo to nie je efektívne?</vt:lpstr>
      <vt:lpstr>Prvá verzia</vt:lpstr>
      <vt:lpstr>Prezentácia programu PowerPoint</vt:lpstr>
      <vt:lpstr>Prezentácia programu PowerPoint</vt:lpstr>
      <vt:lpstr>Druhá verzia</vt:lpstr>
      <vt:lpstr>Hľadanie generátorov grupy automorfizmov</vt:lpstr>
      <vt:lpstr>Prezentácia programu PowerPoint</vt:lpstr>
      <vt:lpstr>Ako to budeme využívať?</vt:lpstr>
      <vt:lpstr>Kanonická redukcia</vt:lpstr>
      <vt:lpstr>Prezentácia programu PowerPoint</vt:lpstr>
      <vt:lpstr>Tretia verzia</vt:lpstr>
      <vt:lpstr>Prezentácia programu PowerPoint</vt:lpstr>
      <vt:lpstr>Štvrtá verzia</vt:lpstr>
      <vt:lpstr>Ofarbovanie</vt:lpstr>
      <vt:lpstr>Prezentácia programu PowerPoint</vt:lpstr>
      <vt:lpstr>Zisťovanie nikde-nulového Z2xZ2 toku</vt:lpstr>
      <vt:lpstr>Výsledky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Generovanie kubických grafov zo 7-regulárnych grafov </dc:title>
  <dc:creator>Správca</dc:creator>
  <cp:lastModifiedBy>Správca</cp:lastModifiedBy>
  <cp:revision>56</cp:revision>
  <dcterms:created xsi:type="dcterms:W3CDTF">2021-02-09T18:50:50Z</dcterms:created>
  <dcterms:modified xsi:type="dcterms:W3CDTF">2021-06-07T21:25:08Z</dcterms:modified>
</cp:coreProperties>
</file>